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261" r:id="rId4"/>
    <p:sldId id="262" r:id="rId5"/>
    <p:sldId id="258" r:id="rId6"/>
    <p:sldId id="276" r:id="rId7"/>
    <p:sldId id="277" r:id="rId8"/>
    <p:sldId id="278" r:id="rId9"/>
    <p:sldId id="279" r:id="rId10"/>
    <p:sldId id="259" r:id="rId11"/>
    <p:sldId id="283" r:id="rId12"/>
    <p:sldId id="260" r:id="rId13"/>
    <p:sldId id="264" r:id="rId14"/>
    <p:sldId id="265" r:id="rId15"/>
    <p:sldId id="274" r:id="rId16"/>
    <p:sldId id="272" r:id="rId17"/>
    <p:sldId id="267" r:id="rId18"/>
    <p:sldId id="280" r:id="rId19"/>
    <p:sldId id="281" r:id="rId20"/>
    <p:sldId id="282" r:id="rId21"/>
    <p:sldId id="289" r:id="rId22"/>
    <p:sldId id="290" r:id="rId23"/>
    <p:sldId id="291" r:id="rId24"/>
    <p:sldId id="292" r:id="rId25"/>
    <p:sldId id="271" r:id="rId26"/>
    <p:sldId id="284" r:id="rId27"/>
    <p:sldId id="285" r:id="rId28"/>
    <p:sldId id="286" r:id="rId29"/>
    <p:sldId id="287" r:id="rId30"/>
    <p:sldId id="273" r:id="rId31"/>
    <p:sldId id="288" r:id="rId32"/>
    <p:sldId id="269" r:id="rId33"/>
    <p:sldId id="293" r:id="rId34"/>
    <p:sldId id="296" r:id="rId35"/>
    <p:sldId id="303" r:id="rId36"/>
    <p:sldId id="294" r:id="rId37"/>
    <p:sldId id="295" r:id="rId38"/>
    <p:sldId id="301" r:id="rId39"/>
    <p:sldId id="302" r:id="rId40"/>
    <p:sldId id="298" r:id="rId41"/>
    <p:sldId id="299" r:id="rId42"/>
    <p:sldId id="304" r:id="rId43"/>
    <p:sldId id="305" r:id="rId44"/>
    <p:sldId id="306" r:id="rId45"/>
    <p:sldId id="307" r:id="rId46"/>
    <p:sldId id="300" r:id="rId47"/>
    <p:sldId id="309" r:id="rId48"/>
    <p:sldId id="310" r:id="rId49"/>
    <p:sldId id="311" r:id="rId50"/>
    <p:sldId id="308" r:id="rId51"/>
    <p:sldId id="312" r:id="rId52"/>
    <p:sldId id="315" r:id="rId53"/>
    <p:sldId id="316" r:id="rId54"/>
    <p:sldId id="314" r:id="rId55"/>
    <p:sldId id="313" r:id="rId56"/>
    <p:sldId id="317" r:id="rId57"/>
    <p:sldId id="319" r:id="rId58"/>
    <p:sldId id="318" r:id="rId59"/>
    <p:sldId id="333" r:id="rId60"/>
    <p:sldId id="334" r:id="rId61"/>
    <p:sldId id="335" r:id="rId62"/>
    <p:sldId id="320" r:id="rId63"/>
    <p:sldId id="323" r:id="rId64"/>
    <p:sldId id="331" r:id="rId65"/>
    <p:sldId id="326" r:id="rId66"/>
    <p:sldId id="325" r:id="rId67"/>
    <p:sldId id="330" r:id="rId68"/>
    <p:sldId id="324" r:id="rId69"/>
    <p:sldId id="332" r:id="rId70"/>
    <p:sldId id="329" r:id="rId71"/>
    <p:sldId id="328" r:id="rId72"/>
    <p:sldId id="339" r:id="rId73"/>
    <p:sldId id="337" r:id="rId74"/>
    <p:sldId id="336" r:id="rId75"/>
    <p:sldId id="338" r:id="rId76"/>
    <p:sldId id="340" r:id="rId7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27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DCDCC-E9C2-4296-A9DB-E956734F38DB}" type="datetimeFigureOut">
              <a:rPr lang="sr-Latn-RS" smtClean="0"/>
              <a:t>31.1.2021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2ED67-DD05-4608-A5AE-4175383943C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22851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2AD9D2-0B2A-4CDE-AED0-6B0C16FBAC0C}" type="slidenum">
              <a:rPr lang="sr-Latn-CS">
                <a:latin typeface="Calibri" panose="020F0502020204030204" pitchFamily="34" charset="0"/>
              </a:rPr>
              <a:pPr/>
              <a:t>27</a:t>
            </a:fld>
            <a:endParaRPr lang="sr-Latn-C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96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3EAD2CC-2A0C-48A6-BC3D-2E32114C382C}" type="slidenum">
              <a:rPr lang="en-US">
                <a:latin typeface="Calibri" panose="020F0502020204030204" pitchFamily="34" charset="0"/>
              </a:rPr>
              <a:pPr/>
              <a:t>31</a:t>
            </a:fld>
            <a:endParaRPr lang="en-US">
              <a:latin typeface="Calibri" panose="020F0502020204030204" pitchFamily="34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r-Latn-CS" smtClean="0">
                <a:latin typeface="Times New Roman" panose="02020603050405020304" pitchFamily="18" charset="0"/>
              </a:rPr>
              <a:t>Neepileptični napad je iznenadna promena ponašanja, percepcije, mišljenja ili osećaja koja je vremenski ograničena i slična je ili se može zameniti sa epilepsijom, ali koja nema karakteristične elektrofiziološke promena u mozgu koje se registruju EEG-om, a koje prate pravi epileptični napad. Dakle, po svojim karakteristikama, ova difinicija, koju je predložio Tim Bets, jedan od najprominentijih istraživača iz ove oblasti, ali i mnoge druge, zapravo je u svojoj suštini negativistička u odnosu na epilepsiju. U suštini, neepileptični napadi su oni koji nisu epileptični.</a:t>
            </a:r>
            <a:endParaRPr 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73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7" y="2226237"/>
            <a:ext cx="6815669" cy="1515533"/>
          </a:xfrm>
        </p:spPr>
        <p:txBody>
          <a:bodyPr/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sr-Latn-CS" sz="4000" b="1" dirty="0" smtClean="0"/>
              <a:t>Epizodični </a:t>
            </a:r>
            <a:r>
              <a:rPr lang="sr-Latn-CS" sz="4000" b="1" dirty="0"/>
              <a:t>poremećaji svesti, delirijum i koma</a:t>
            </a:r>
            <a:r>
              <a:rPr lang="sr-Latn-RS" sz="4000" dirty="0"/>
              <a:t/>
            </a:r>
            <a:br>
              <a:rPr lang="sr-Latn-RS" sz="4000" dirty="0"/>
            </a:br>
            <a:endParaRPr lang="sr-Latn-R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DOC. </a:t>
            </a:r>
            <a:r>
              <a:rPr lang="en-US" smtClean="0"/>
              <a:t>DR </a:t>
            </a:r>
            <a:r>
              <a:rPr lang="en-US" smtClean="0"/>
              <a:t>ALEKSANDAR </a:t>
            </a:r>
            <a:r>
              <a:rPr lang="en-US" dirty="0" smtClean="0"/>
              <a:t>GAVRILOVI</a:t>
            </a:r>
            <a:r>
              <a:rPr lang="sr-Latn-RS" dirty="0" smtClean="0"/>
              <a:t>Ć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39180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SINKOPA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</a:t>
            </a:r>
            <a:r>
              <a:rPr lang="sr-Cyrl-CS" dirty="0" smtClean="0"/>
              <a:t>rolazni</a:t>
            </a:r>
            <a:r>
              <a:rPr lang="sr-Latn-CS" dirty="0"/>
              <a:t>, kratkotrajni</a:t>
            </a:r>
            <a:r>
              <a:rPr lang="sr-Cyrl-CS" dirty="0"/>
              <a:t> gubitak svesti i </a:t>
            </a:r>
            <a:r>
              <a:rPr lang="sr-Latn-CS" dirty="0"/>
              <a:t>mišićnog tonusa (</a:t>
            </a:r>
            <a:r>
              <a:rPr lang="sr-Cyrl-CS" dirty="0"/>
              <a:t>položaja</a:t>
            </a:r>
            <a:r>
              <a:rPr lang="sr-Latn-CS" dirty="0"/>
              <a:t> tela)</a:t>
            </a:r>
            <a:r>
              <a:rPr lang="sr-Cyrl-CS" dirty="0"/>
              <a:t>, </a:t>
            </a:r>
            <a:r>
              <a:rPr lang="sr-Latn-CS" dirty="0"/>
              <a:t>izazvan padom perfuzije krvi u moždanom tkivu</a:t>
            </a:r>
            <a:r>
              <a:rPr lang="sr-Latn-CS" dirty="0" smtClean="0"/>
              <a:t>.</a:t>
            </a:r>
          </a:p>
          <a:p>
            <a:r>
              <a:rPr lang="sr-Latn-CS" dirty="0" smtClean="0"/>
              <a:t> </a:t>
            </a:r>
            <a:r>
              <a:rPr lang="sr-Latn-CS" dirty="0"/>
              <a:t>Oporavak je spontan, bez potrebe za dopunskim intervencijama.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48036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852" y="840716"/>
            <a:ext cx="9800948" cy="515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63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KLINIČKA SLIKA SINKOPE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/>
              <a:t>Sinkopi, posebno vazovagalnoj, tipično prethodi neki pokretač tipa jakih emocija, bola, visoke spoljašnje temperature, dugog stajanja ili neprijatnih vidnih doživljaja. </a:t>
            </a:r>
            <a:endParaRPr lang="sr-Latn-CS" dirty="0" smtClean="0"/>
          </a:p>
          <a:p>
            <a:r>
              <a:rPr lang="sr-Latn-CS" dirty="0" smtClean="0"/>
              <a:t>Sam </a:t>
            </a:r>
            <a:r>
              <a:rPr lang="sr-Latn-CS" dirty="0"/>
              <a:t>gubitak svesti najčešće ne počinje naglo, već mu prethode simptomi upozorenja (</a:t>
            </a:r>
            <a:r>
              <a:rPr lang="sr-Latn-CS" i="1" dirty="0"/>
              <a:t>presinkopalno stanje</a:t>
            </a:r>
            <a:r>
              <a:rPr lang="sr-Latn-CS" dirty="0"/>
              <a:t>): zamućen vid, omaglica (</a:t>
            </a:r>
            <a:r>
              <a:rPr lang="sr-Latn-CS" i="1" dirty="0"/>
              <a:t>mrkosvestica</a:t>
            </a:r>
            <a:r>
              <a:rPr lang="sr-Latn-CS" dirty="0"/>
              <a:t>), osećaj hladnoće sa profuznim znojenjem, osećaj opšte mišićne slabosti, bledilo i gastrointestinalne smetnje, pre svega mučnina.  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90949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KLINIČKA SLIKA SINKOPE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dirty="0" smtClean="0"/>
              <a:t>Međutim</a:t>
            </a:r>
            <a:r>
              <a:rPr lang="sr-Latn-CS" dirty="0"/>
              <a:t>, neke sinkope, npr. </a:t>
            </a:r>
            <a:r>
              <a:rPr lang="sr-Latn-CS" i="1" dirty="0"/>
              <a:t>kardiogene</a:t>
            </a:r>
            <a:r>
              <a:rPr lang="sr-Latn-CS" dirty="0"/>
              <a:t>, mogu početi naglo, bez opisanih presinkopalnih simptoma. </a:t>
            </a:r>
            <a:endParaRPr lang="sr-Latn-CS" dirty="0" smtClean="0"/>
          </a:p>
          <a:p>
            <a:r>
              <a:rPr lang="sr-Latn-CS" dirty="0" smtClean="0"/>
              <a:t>Gubitak </a:t>
            </a:r>
            <a:r>
              <a:rPr lang="sr-Latn-CS" dirty="0"/>
              <a:t>svesti je kratak (od nekoliko sekundi do, retko, nekoliko minuta). </a:t>
            </a:r>
            <a:endParaRPr lang="sr-Latn-CS" dirty="0" smtClean="0"/>
          </a:p>
          <a:p>
            <a:r>
              <a:rPr lang="sr-Latn-CS" dirty="0" smtClean="0"/>
              <a:t>On </a:t>
            </a:r>
            <a:r>
              <a:rPr lang="sr-Latn-CS" dirty="0"/>
              <a:t>nastaje kod bolesnika koji je najčešće u stojećem ili sedećem položaju, pa sam pad u horizontalni položaj poboljšava perfuziju mozga i bolesnik brzo 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Latn-CS" dirty="0"/>
              <a:t>dolazi sebi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Latn-CS" dirty="0" smtClean="0"/>
              <a:t>.</a:t>
            </a:r>
          </a:p>
          <a:p>
            <a:r>
              <a:rPr lang="sr-Latn-CS" dirty="0" smtClean="0"/>
              <a:t>U </a:t>
            </a:r>
            <a:r>
              <a:rPr lang="sr-Latn-CS" dirty="0"/>
              <a:t>kratkom intervalu bez svesti, bolesnik je bled, bez pokreta, ali se ponekad mogu ispoljiti mioklonički trzajevi. Inkontinencija mokraće je retka, ali se može ispoljiti. </a:t>
            </a:r>
            <a:endParaRPr lang="sr-Latn-CS" dirty="0" smtClean="0"/>
          </a:p>
          <a:p>
            <a:r>
              <a:rPr lang="sr-Latn-CS" dirty="0"/>
              <a:t> 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69199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KLINIČKA SLIKA SINKOPE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5904389" cy="3318936"/>
          </a:xfrm>
        </p:spPr>
        <p:txBody>
          <a:bodyPr>
            <a:normAutofit/>
          </a:bodyPr>
          <a:lstStyle/>
          <a:p>
            <a:r>
              <a:rPr lang="sr-Latn-CS" dirty="0" smtClean="0"/>
              <a:t>Nakon </a:t>
            </a:r>
            <a:r>
              <a:rPr lang="sr-Latn-CS" dirty="0"/>
              <a:t>ove epizode može zaostati osećaj slabosti, dok su, za razliku od epileptičkog napada, glavobolje, konfuznost i usporenost veoma retki.</a:t>
            </a:r>
            <a:endParaRPr lang="sr-Latn-RS" dirty="0"/>
          </a:p>
          <a:p>
            <a:r>
              <a:rPr lang="sr-Latn-CS" dirty="0"/>
              <a:t>	Iako se sinkopa uglavnom smatra benignim stanjem, približno trećina osoba koja je doživi tom se prilikom ozledi, uključujući prelome ekstremiteta i kuka.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9172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Sinkopa, poremecaji, ortostatska hipotenzija, aritmije, plucna emoblija, vagus, bronhoskopija"/>
          <p:cNvSpPr>
            <a:spLocks noChangeAspect="1" noChangeArrowheads="1"/>
          </p:cNvSpPr>
          <p:nvPr/>
        </p:nvSpPr>
        <p:spPr bwMode="auto">
          <a:xfrm>
            <a:off x="155575" y="-144463"/>
            <a:ext cx="4700510" cy="47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r-Latn-R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5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ETIOLOGIJA SINKOPE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/>
              <a:t>Različiti neurološki i kardiološki uzroci mogu biti u osnovi sinkope, ali je zajednički imenitelj svih formi sinkope </a:t>
            </a:r>
            <a:r>
              <a:rPr lang="sr-Latn-CS" i="1" dirty="0"/>
              <a:t>nagli pad perfuzije krvi u mozgu.</a:t>
            </a:r>
            <a:r>
              <a:rPr lang="sr-Latn-CS" dirty="0"/>
              <a:t> </a:t>
            </a:r>
            <a:endParaRPr lang="sr-Latn-CS" dirty="0" smtClean="0"/>
          </a:p>
          <a:p>
            <a:endParaRPr lang="sr-Latn-CS" dirty="0"/>
          </a:p>
          <a:p>
            <a:r>
              <a:rPr lang="sr-Latn-CS" dirty="0" smtClean="0"/>
              <a:t>To </a:t>
            </a:r>
            <a:r>
              <a:rPr lang="sr-Latn-CS" dirty="0"/>
              <a:t>se odigrava kada sistolni krvni pritisak padne ispod 60 mm Hg ili kada je moždani protok smanjen duže od 6-10 sekundi.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2032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A) REFLEKSNI SINKOPALNI NAPADI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CS" dirty="0" smtClean="0"/>
              <a:t>REFLEKSNE (NEUROKARDIOGENE ILI VAZOVAGALNE) SINKOPE </a:t>
            </a:r>
            <a:r>
              <a:rPr lang="sr-Latn-CS" dirty="0"/>
              <a:t>su posledica refleksne periferne vazodilatacije i bradikardije sa padom </a:t>
            </a:r>
            <a:r>
              <a:rPr lang="sr-Latn-CS" dirty="0" smtClean="0"/>
              <a:t>pritiska</a:t>
            </a:r>
          </a:p>
          <a:p>
            <a:r>
              <a:rPr lang="sr-Latn-CS" dirty="0" smtClean="0"/>
              <a:t>Različiti </a:t>
            </a:r>
            <a:r>
              <a:rPr lang="sr-Latn-CS" dirty="0"/>
              <a:t>tipovi nadražaja uzrokuju preteranu aktivnost vagusa sa posledičnom </a:t>
            </a:r>
            <a:r>
              <a:rPr lang="sr-Latn-CS" dirty="0" smtClean="0"/>
              <a:t>bradikardijom </a:t>
            </a:r>
            <a:r>
              <a:rPr lang="sr-Latn-CS" dirty="0"/>
              <a:t>i/ili vazomotornim kolapsom</a:t>
            </a:r>
            <a:r>
              <a:rPr lang="sr-Latn-CS" dirty="0" smtClean="0"/>
              <a:t>. </a:t>
            </a:r>
          </a:p>
          <a:p>
            <a:r>
              <a:rPr lang="sr-Latn-CS" dirty="0" smtClean="0"/>
              <a:t>B</a:t>
            </a:r>
            <a:r>
              <a:rPr lang="sr-Cyrl-CS" dirty="0" smtClean="0"/>
              <a:t>olesnik </a:t>
            </a:r>
            <a:r>
              <a:rPr lang="sr-Cyrl-CS" dirty="0"/>
              <a:t>je bled, orošen hladnim znojem, puls je usporen i slabo se registruje</a:t>
            </a:r>
            <a:r>
              <a:rPr lang="sr-Latn-CS" dirty="0"/>
              <a:t> (tzv. </a:t>
            </a:r>
            <a:r>
              <a:rPr lang="sr-Latn-CS" i="1" dirty="0"/>
              <a:t>filiforman puls</a:t>
            </a:r>
            <a:r>
              <a:rPr lang="sr-Latn-CS" dirty="0"/>
              <a:t>)</a:t>
            </a:r>
            <a:r>
              <a:rPr lang="sr-Cyrl-CS" dirty="0"/>
              <a:t>, sistolni krvni pritisak je oko 60 </a:t>
            </a:r>
            <a:r>
              <a:rPr lang="sr-Latn-CS" dirty="0"/>
              <a:t>mm Hg</a:t>
            </a:r>
            <a:r>
              <a:rPr lang="sr-Cyrl-CS" dirty="0"/>
              <a:t>. </a:t>
            </a:r>
            <a:endParaRPr lang="sr-Latn-RS" dirty="0" smtClean="0"/>
          </a:p>
          <a:p>
            <a:r>
              <a:rPr lang="sr-Cyrl-CS" dirty="0" smtClean="0"/>
              <a:t>Ako </a:t>
            </a:r>
            <a:r>
              <a:rPr lang="sr-Cyrl-CS" dirty="0"/>
              <a:t>ovakvo stanje potraje dovoljno dugo da uzrokuje moždanu hipoksiju, moguća je devijacija očiju naviše uz kratkotrajne kloničke trzaje ekstremiteta, koji se pogrešno mogu shvatiti kao epileptički napad. </a:t>
            </a:r>
            <a:endParaRPr lang="sr-Latn-RS" dirty="0" smtClean="0"/>
          </a:p>
          <a:p>
            <a:r>
              <a:rPr lang="sr-Latn-CS" dirty="0" smtClean="0"/>
              <a:t>G</a:t>
            </a:r>
            <a:r>
              <a:rPr lang="sr-Cyrl-CS" dirty="0"/>
              <a:t>ubitak svesti retko traje duže od jedne minute.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24165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A) REFLEKSNI SINKOPALNI NAPADI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dirty="0" smtClean="0"/>
              <a:t>SITUACIONE SINKOPE su </a:t>
            </a:r>
            <a:r>
              <a:rPr lang="sr-Latn-CS" dirty="0"/>
              <a:t>podgrupa refleksnih, u kojima se sinkopa javlja posle napada kašlja, posle mokrenja, posle fizičkih napora, postprandijalno i sl. </a:t>
            </a:r>
            <a:endParaRPr lang="sr-Latn-CS" dirty="0" smtClean="0"/>
          </a:p>
          <a:p>
            <a:r>
              <a:rPr lang="sr-Latn-CS" dirty="0" smtClean="0"/>
              <a:t>Sinkopa </a:t>
            </a:r>
            <a:r>
              <a:rPr lang="sr-Latn-CS" dirty="0"/>
              <a:t>nakon </a:t>
            </a:r>
            <a:r>
              <a:rPr lang="sr-Latn-CS" i="1" dirty="0"/>
              <a:t>napada (paroksizma) kašlja</a:t>
            </a:r>
            <a:r>
              <a:rPr lang="sr-Latn-CS" dirty="0"/>
              <a:t> se posebno ispoljava kod pušača ili osoba sa hroničnom plućnom bolešću. </a:t>
            </a:r>
            <a:endParaRPr lang="sr-Latn-CS" dirty="0" smtClean="0"/>
          </a:p>
          <a:p>
            <a:r>
              <a:rPr lang="sr-Latn-CS" dirty="0" smtClean="0"/>
              <a:t>Iako </a:t>
            </a:r>
            <a:r>
              <a:rPr lang="sr-Latn-CS" dirty="0"/>
              <a:t>je patogeneza multifaktorska, najvažniju ulogu ima povećanje intratorakalnog pritiska tokom napada kašlja do te mere da se bitno smanjuje venski priliv u srce.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19234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A) REFLEKSNI SINKOPALNI NAPADI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CS" dirty="0" smtClean="0"/>
          </a:p>
          <a:p>
            <a:r>
              <a:rPr lang="sr-Latn-CS" dirty="0" smtClean="0"/>
              <a:t>MIKTURACIONA SINKOPA se </a:t>
            </a:r>
            <a:r>
              <a:rPr lang="sr-Latn-CS" dirty="0"/>
              <a:t>najčešće javlja kod muškaraca tokom ili nakon noćnog mokrenja, uglavnom zbog nagle, refleksne periferne vazodilatacije i bradikardije uzrokovane padom intravezikularnog pritiska. </a:t>
            </a:r>
            <a:endParaRPr lang="sr-Latn-CS" dirty="0" smtClean="0"/>
          </a:p>
          <a:p>
            <a:r>
              <a:rPr lang="sr-Latn-CS" dirty="0" smtClean="0"/>
              <a:t>Bolesnicima </a:t>
            </a:r>
            <a:r>
              <a:rPr lang="sr-Latn-CS" dirty="0"/>
              <a:t>se savetuje da mokre u sedećem položaju</a:t>
            </a:r>
            <a:r>
              <a:rPr lang="sr-Latn-CS" dirty="0" smtClean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12948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10059138" cy="1303867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SVEST SE SASTOJI IZ DVE KOMPONENTE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r-Latn-RS" dirty="0" smtClean="0"/>
          </a:p>
          <a:p>
            <a:endParaRPr lang="sr-Latn-RS" dirty="0"/>
          </a:p>
          <a:p>
            <a:r>
              <a:rPr lang="sr-Latn-CS" sz="3600" dirty="0" smtClean="0"/>
              <a:t>SVESNOST</a:t>
            </a:r>
          </a:p>
          <a:p>
            <a:r>
              <a:rPr lang="sr-Latn-CS" sz="3600" dirty="0" smtClean="0"/>
              <a:t>BUDNOST</a:t>
            </a:r>
            <a:endParaRPr lang="sr-Latn-R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235" y="2556932"/>
            <a:ext cx="4883335" cy="364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1386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A) REFLEKSNI SINKOPALNI NAPADI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dirty="0" smtClean="0"/>
              <a:t>SINDROM HIPERSENZITIVNOG KAROTIDNOG SINUSA. Normalni </a:t>
            </a:r>
            <a:r>
              <a:rPr lang="sr-Latn-CS" dirty="0"/>
              <a:t>refleks karotidnog sinusa obezbeđuje pad pulsa i perifernog vaskularnog otpora (vazodilatacija) u odgovoru na stimulaciju receptora na istezanje u karotidnom sinusu</a:t>
            </a:r>
            <a:r>
              <a:rPr lang="sr-Latn-CS" dirty="0" smtClean="0"/>
              <a:t>.</a:t>
            </a:r>
          </a:p>
          <a:p>
            <a:r>
              <a:rPr lang="sr-Latn-CS" dirty="0" smtClean="0"/>
              <a:t> </a:t>
            </a:r>
            <a:r>
              <a:rPr lang="sr-Latn-CS" dirty="0"/>
              <a:t>Hipersenzitivnost karotidnog sinusa rezultira u izrazitoj bradikardiji tokom lokalnog pritiska na sinus ili tokom običnog okretanja glave (posebno uz tesan okovratnik ili čvrsto vezanu mašnu) ili ekstenzije vrata, sa pojavom sinkope</a:t>
            </a:r>
            <a:r>
              <a:rPr lang="sr-Cyrl-CS" dirty="0"/>
              <a:t>. </a:t>
            </a:r>
            <a:endParaRPr lang="sr-Latn-RS" dirty="0" smtClean="0"/>
          </a:p>
          <a:p>
            <a:r>
              <a:rPr lang="sr-Cyrl-CS" dirty="0" smtClean="0"/>
              <a:t>Kod </a:t>
            </a:r>
            <a:r>
              <a:rPr lang="sr-Cyrl-CS" dirty="0"/>
              <a:t>starijih osoba sa arteriosk</a:t>
            </a:r>
            <a:r>
              <a:rPr lang="en-US" dirty="0"/>
              <a:t>l</a:t>
            </a:r>
            <a:r>
              <a:rPr lang="sr-Cyrl-CS" dirty="0"/>
              <a:t>erozom, ove krize mogu ukazati na stenozu arterija vrata.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768923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(B) SINKOPE KAO POSLEDICA AUTONOMNIH POREMEĆAJA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CS" dirty="0" smtClean="0"/>
              <a:t>Perfuzija </a:t>
            </a:r>
            <a:r>
              <a:rPr lang="sr-Latn-CS" dirty="0"/>
              <a:t>mozga može biti smanjena i usled hronične neefikasnosti autonomnog nervnog sistema u očuvanju sistemskog pritiska, posebno pri promeni (ustajanje) i održavanju položaja (stajanje) (tzv. </a:t>
            </a:r>
            <a:r>
              <a:rPr lang="sr-Latn-CS" i="1" dirty="0"/>
              <a:t>ortostatska hipotenzija</a:t>
            </a:r>
            <a:r>
              <a:rPr lang="sr-Latn-CS" dirty="0" smtClean="0"/>
              <a:t>)</a:t>
            </a:r>
          </a:p>
          <a:p>
            <a:r>
              <a:rPr lang="sr-Latn-CS" dirty="0" smtClean="0"/>
              <a:t> </a:t>
            </a:r>
            <a:r>
              <a:rPr lang="sr-Cyrl-CS" dirty="0" smtClean="0"/>
              <a:t>Brojna </a:t>
            </a:r>
            <a:r>
              <a:rPr lang="sr-Cyrl-CS" dirty="0"/>
              <a:t>su klinička stanja u kojima je uspravan stav tela praćen nekompenzovanim padom krvnog pritiska i redukcijom moždanog krvnog </a:t>
            </a:r>
            <a:r>
              <a:rPr lang="sr-Cyrl-CS" dirty="0" smtClean="0"/>
              <a:t>protoka</a:t>
            </a:r>
            <a:endParaRPr lang="sr-Latn-RS" dirty="0" smtClean="0"/>
          </a:p>
          <a:p>
            <a:r>
              <a:rPr lang="sr-Cyrl-CS" dirty="0" smtClean="0"/>
              <a:t>Posturalna </a:t>
            </a:r>
            <a:r>
              <a:rPr lang="sr-Cyrl-CS" dirty="0"/>
              <a:t>hipotenzija se može javiti posle naglog ustajanja ili produženog stajanja ne samo posle dužeg ležanja, iscrpljujućih bolesti i stanja, već i kod zdravih osoba.</a:t>
            </a:r>
            <a:endParaRPr lang="sr-Latn-RS" dirty="0"/>
          </a:p>
          <a:p>
            <a:r>
              <a:rPr lang="sr-Cyrl-CS" dirty="0"/>
              <a:t>Sinkopa može biti uzrokovana invazivnim dijagnostičkim metodama. Najčešće se javlja kod bronhoskopije i gastroskopije, ali je moguća i tokom lumbalne ili pleuralne punkcije, stomatoloških i </a:t>
            </a:r>
            <a:r>
              <a:rPr lang="sr-Latn-CS" dirty="0"/>
              <a:t>otorinolaringoloških</a:t>
            </a:r>
            <a:r>
              <a:rPr lang="sr-Cyrl-CS" dirty="0"/>
              <a:t> intervencija. </a:t>
            </a:r>
            <a:endParaRPr lang="sr-Latn-RS" dirty="0" smtClean="0"/>
          </a:p>
          <a:p>
            <a:r>
              <a:rPr lang="sr-Cyrl-CS" dirty="0" smtClean="0"/>
              <a:t>Bol </a:t>
            </a:r>
            <a:r>
              <a:rPr lang="sr-Cyrl-CS" dirty="0"/>
              <a:t>i emocionalni stres imaju značajnu ulogu, pa prevencija ovog oblika sinkope može uključiti primenu sedativa i analgetika.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07068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952606" cy="1303867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(C) SINKOPE IZAZVANE POREMEĆAJIMA MOŽDANE CIRKULACIJE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endParaRPr lang="sr-Latn-RS" dirty="0"/>
          </a:p>
          <a:p>
            <a:r>
              <a:rPr lang="sr-Latn-CS" dirty="0"/>
              <a:t>Smanjena perfuzija moždanog stabla usled poremećaja u vertebrobazilarnom slivu (npr. </a:t>
            </a:r>
            <a:r>
              <a:rPr lang="sr-Latn-CS" i="1" dirty="0"/>
              <a:t>vertebrobazilarna ishemija, bazilarna migrena</a:t>
            </a:r>
            <a:r>
              <a:rPr lang="sr-Latn-CS" dirty="0"/>
              <a:t>) može biti uzročnik sinkope.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60684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D) KARDIOGENE SINKOPE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Sinkopa </a:t>
            </a:r>
            <a:r>
              <a:rPr lang="sr-Latn-CS" dirty="0"/>
              <a:t>povezana sa poremećajima rada srca (najčešće aritmije, bolesti srčanog mišića, embolija pluća) posledica je smanjenog volumena krvi koje srce istiskuje u cirkulaciju. </a:t>
            </a:r>
            <a:endParaRPr lang="sr-Latn-CS" dirty="0" smtClean="0"/>
          </a:p>
          <a:p>
            <a:r>
              <a:rPr lang="sr-Latn-CS" dirty="0" smtClean="0"/>
              <a:t>Radi </a:t>
            </a:r>
            <a:r>
              <a:rPr lang="sr-Latn-CS" dirty="0"/>
              <a:t>se o klinički najvažnijoj vrsti sinkope, a čak 10% osoba koja doživi kardiogenu sinkopu umire u narednih 6 meseci! </a:t>
            </a:r>
            <a:endParaRPr lang="sr-Latn-CS" dirty="0" smtClean="0"/>
          </a:p>
          <a:p>
            <a:r>
              <a:rPr lang="sr-Latn-CS" dirty="0" smtClean="0"/>
              <a:t>Preporučuje </a:t>
            </a:r>
            <a:r>
              <a:rPr lang="sr-Latn-CS" dirty="0"/>
              <a:t>se lečenja kardiogenih uzroka sinkopalnih napada.</a:t>
            </a:r>
            <a:endParaRPr lang="sr-Latn-RS" dirty="0"/>
          </a:p>
          <a:p>
            <a:r>
              <a:rPr lang="sr-Latn-CS" dirty="0"/>
              <a:t>Posle svakog gubitka svesti neophodno je brzo uraditi elektrokardiogram</a:t>
            </a:r>
            <a:r>
              <a:rPr lang="sr-Latn-CS" dirty="0" smtClean="0"/>
              <a:t>!</a:t>
            </a:r>
            <a:r>
              <a:rPr lang="sr-Latn-RS" dirty="0" smtClean="0"/>
              <a:t> </a:t>
            </a:r>
            <a:r>
              <a:rPr lang="sr-Latn-CS" dirty="0"/>
              <a:t> 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66503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(E) AFEKTIVNI SPAZMI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639682"/>
          </a:xfrm>
        </p:spPr>
        <p:txBody>
          <a:bodyPr>
            <a:noAutofit/>
          </a:bodyPr>
          <a:lstStyle/>
          <a:p>
            <a:r>
              <a:rPr lang="sr-Cyrl-CS" sz="2000" dirty="0" smtClean="0"/>
              <a:t>U </a:t>
            </a:r>
            <a:r>
              <a:rPr lang="sr-Cyrl-CS" sz="2000" dirty="0"/>
              <a:t>ranom uzrastu (od 6 mes</a:t>
            </a:r>
            <a:r>
              <a:rPr lang="sr-Latn-CS" sz="2000" dirty="0"/>
              <a:t>e</a:t>
            </a:r>
            <a:r>
              <a:rPr lang="sr-Cyrl-CS" sz="2000" dirty="0"/>
              <a:t>ci do 4 godine) </a:t>
            </a:r>
            <a:r>
              <a:rPr lang="sr-Cyrl-CS" sz="2000" i="1" dirty="0"/>
              <a:t>afektivni spazmi</a:t>
            </a:r>
            <a:r>
              <a:rPr lang="sr-Cyrl-CS" sz="2000" dirty="0"/>
              <a:t> su česta pojava (oko 5%</a:t>
            </a:r>
            <a:r>
              <a:rPr lang="sr-Latn-CS" sz="2000" dirty="0"/>
              <a:t> dece</a:t>
            </a:r>
            <a:r>
              <a:rPr lang="sr-Cyrl-CS" sz="2000" dirty="0"/>
              <a:t>). </a:t>
            </a:r>
            <a:endParaRPr lang="sr-Latn-RS" sz="2000" dirty="0" smtClean="0"/>
          </a:p>
          <a:p>
            <a:r>
              <a:rPr lang="sr-Cyrl-CS" sz="2000" i="1" dirty="0" smtClean="0"/>
              <a:t>Cijanotički </a:t>
            </a:r>
            <a:r>
              <a:rPr lang="sr-Cyrl-CS" sz="2000" i="1" dirty="0"/>
              <a:t>tip zacenjivanja</a:t>
            </a:r>
            <a:r>
              <a:rPr lang="sr-Cyrl-CS" sz="2000" dirty="0"/>
              <a:t> nastaje posle </a:t>
            </a:r>
            <a:r>
              <a:rPr lang="sr-Latn-CS" sz="2000" dirty="0"/>
              <a:t>n</a:t>
            </a:r>
            <a:r>
              <a:rPr lang="sr-Cyrl-CS" sz="2000" dirty="0"/>
              <a:t>aglo izazvan</a:t>
            </a:r>
            <a:r>
              <a:rPr lang="sr-Latn-CS" sz="2000" dirty="0"/>
              <a:t>og</a:t>
            </a:r>
            <a:r>
              <a:rPr lang="sr-Cyrl-CS" sz="2000" dirty="0"/>
              <a:t> strah</a:t>
            </a:r>
            <a:r>
              <a:rPr lang="sr-Latn-CS" sz="2000" dirty="0"/>
              <a:t>a</a:t>
            </a:r>
            <a:r>
              <a:rPr lang="sr-Cyrl-CS" sz="2000" dirty="0"/>
              <a:t>, ljutnj</a:t>
            </a:r>
            <a:r>
              <a:rPr lang="sr-Latn-CS" sz="2000" dirty="0"/>
              <a:t>e</a:t>
            </a:r>
            <a:r>
              <a:rPr lang="sr-Cyrl-CS" sz="2000" dirty="0"/>
              <a:t>, bol</a:t>
            </a:r>
            <a:r>
              <a:rPr lang="sr-Latn-CS" sz="2000" dirty="0"/>
              <a:t>a</a:t>
            </a:r>
            <a:r>
              <a:rPr lang="sr-Cyrl-CS" sz="2000" dirty="0"/>
              <a:t> ili uskraćivanja željenog. </a:t>
            </a:r>
            <a:r>
              <a:rPr lang="sr-Cyrl-CS" sz="2000" dirty="0" smtClean="0"/>
              <a:t>Dete </a:t>
            </a:r>
            <a:r>
              <a:rPr lang="sr-Cyrl-CS" sz="2000" dirty="0"/>
              <a:t>snažno plače dok ne zaustavi disanje u ekspirijumu, ukoči se</a:t>
            </a:r>
            <a:r>
              <a:rPr lang="sr-Latn-CS" sz="2000" dirty="0"/>
              <a:t>,</a:t>
            </a:r>
            <a:r>
              <a:rPr lang="sr-Cyrl-CS" sz="2000" dirty="0"/>
              <a:t> a zatim omlitavi. </a:t>
            </a:r>
            <a:endParaRPr lang="sr-Latn-RS" sz="2000" dirty="0" smtClean="0"/>
          </a:p>
          <a:p>
            <a:r>
              <a:rPr lang="sr-Cyrl-CS" sz="2000" dirty="0" smtClean="0"/>
              <a:t>Gubitak svesti je praćen cijanozom i ređe traje više od jedne minute.</a:t>
            </a:r>
            <a:endParaRPr lang="sr-Latn-RS" sz="2000" dirty="0" smtClean="0"/>
          </a:p>
          <a:p>
            <a:r>
              <a:rPr lang="sr-Cyrl-CS" sz="2000" dirty="0" smtClean="0"/>
              <a:t> </a:t>
            </a:r>
            <a:r>
              <a:rPr lang="sr-Latn-CS" sz="2000" dirty="0" smtClean="0"/>
              <a:t>NECIJANOTIČNE (BLEDE) AFEKTIVNE SPAZM</a:t>
            </a:r>
            <a:r>
              <a:rPr lang="sr-Latn-CS" sz="2000" i="1" dirty="0" smtClean="0"/>
              <a:t>E </a:t>
            </a:r>
            <a:r>
              <a:rPr lang="sr-Latn-CS" sz="2000" dirty="0" smtClean="0"/>
              <a:t>pokreću iznenadni strah ili pad. </a:t>
            </a:r>
          </a:p>
          <a:p>
            <a:r>
              <a:rPr lang="sr-Latn-CS" sz="2000" dirty="0" smtClean="0"/>
              <a:t>Faza </a:t>
            </a:r>
            <a:r>
              <a:rPr lang="sr-Latn-CS" sz="2000" dirty="0"/>
              <a:t>snažnog plača može biti odsutna. Za nekoliko sekundi dete postaje bledo, mlitavo i gubi svest. </a:t>
            </a:r>
            <a:r>
              <a:rPr lang="sr-Cyrl-CS" sz="2000" dirty="0"/>
              <a:t>Ukoliko apneja potraje duže i izazove moždanu hipoksiju, moguć</a:t>
            </a:r>
            <a:r>
              <a:rPr lang="sr-Latn-CS" sz="2000" dirty="0"/>
              <a:t>a je da </a:t>
            </a:r>
            <a:r>
              <a:rPr lang="sr-Cyrl-CS" sz="2000" dirty="0"/>
              <a:t>tel</a:t>
            </a:r>
            <a:r>
              <a:rPr lang="sr-Latn-CS" sz="2000" dirty="0"/>
              <a:t>o zauzme položaj opistotonusa uz</a:t>
            </a:r>
            <a:r>
              <a:rPr lang="sr-Cyrl-CS" sz="2000" dirty="0"/>
              <a:t> kloničk</a:t>
            </a:r>
            <a:r>
              <a:rPr lang="sr-Latn-CS" sz="2000" dirty="0"/>
              <a:t>e</a:t>
            </a:r>
            <a:r>
              <a:rPr lang="sr-Cyrl-CS" sz="2000" dirty="0"/>
              <a:t> trzaj</a:t>
            </a:r>
            <a:r>
              <a:rPr lang="sr-Latn-CS" sz="2000" dirty="0"/>
              <a:t>e</a:t>
            </a:r>
            <a:r>
              <a:rPr lang="sr-Cyrl-CS" sz="2000" dirty="0"/>
              <a:t>. </a:t>
            </a:r>
            <a:endParaRPr lang="sr-Latn-RS" sz="2000" dirty="0" smtClean="0"/>
          </a:p>
          <a:p>
            <a:r>
              <a:rPr lang="sr-Cyrl-CS" sz="2000" dirty="0" smtClean="0"/>
              <a:t>Prepoznavanje </a:t>
            </a:r>
            <a:r>
              <a:rPr lang="sr-Cyrl-CS" sz="2000" dirty="0"/>
              <a:t>afektivnih spazama je važno u cilju njihovog razlikovanja od epileptičkih kriza</a:t>
            </a:r>
            <a:r>
              <a:rPr lang="sr-Latn-CS" sz="2000" dirty="0"/>
              <a:t>.</a:t>
            </a:r>
            <a:endParaRPr lang="sr-Latn-RS" sz="2000" dirty="0"/>
          </a:p>
          <a:p>
            <a:pPr marL="0" indent="0">
              <a:buNone/>
            </a:pP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757510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13896" y="1395591"/>
            <a:ext cx="93748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sr-Latn-C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sr-Latn-R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Stanja sa gubitkom svesti ili samo sa njenim poremećajem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"/>
              <a:tabLst>
                <a:tab pos="9144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Epilepsija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"/>
              <a:tabLst>
                <a:tab pos="9144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Metabolički poremećaji (npr. hipoglikemija i hipoksija)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"/>
              <a:tabLst>
                <a:tab pos="9144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Intoksikacije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Poremećaji koji podsećaju na sinkopu uz očuvanu svest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"/>
              <a:tabLst>
                <a:tab pos="9144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Katapleksija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"/>
              <a:tabLst>
                <a:tab pos="9144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Vrtoglavica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"/>
              <a:tabLst>
                <a:tab pos="9144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Padovi (npr. </a:t>
            </a:r>
            <a:r>
              <a:rPr lang="sr-Latn-CS" sz="2000" i="1" dirty="0">
                <a:ea typeface="Times New Roman" panose="02020603050405020304" pitchFamily="18" charset="0"/>
              </a:rPr>
              <a:t>drop</a:t>
            </a:r>
            <a:r>
              <a:rPr lang="sr-Latn-CS" sz="2000" dirty="0">
                <a:ea typeface="Times New Roman" panose="02020603050405020304" pitchFamily="18" charset="0"/>
              </a:rPr>
              <a:t>-ataci)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"/>
              <a:tabLst>
                <a:tab pos="9144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Psihijatrijski poremećaji</a:t>
            </a:r>
            <a:endParaRPr lang="sr-Latn-RS" sz="2000" dirty="0">
              <a:ea typeface="Times New Roman" panose="02020603050405020304" pitchFamily="18" charset="0"/>
            </a:endParaRPr>
          </a:p>
          <a:p>
            <a:pPr marL="1143000" lvl="2" indent="-228600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1371600" algn="l"/>
              </a:tabLst>
            </a:pPr>
            <a:r>
              <a:rPr lang="sr-Latn-CS" sz="2000" dirty="0">
                <a:ea typeface="Times New Roman" panose="02020603050405020304" pitchFamily="18" charset="0"/>
              </a:rPr>
              <a:t>Konverzivni </a:t>
            </a:r>
            <a:r>
              <a:rPr lang="sr-Latn-CS" sz="2000" dirty="0" smtClean="0">
                <a:ea typeface="Times New Roman" panose="02020603050405020304" pitchFamily="18" charset="0"/>
              </a:rPr>
              <a:t>poremećaji, Anksiozni poremećaj, Depresija</a:t>
            </a:r>
            <a:endParaRPr lang="sr-Latn-RS" sz="2000" dirty="0"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sr-Latn-C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sr-Latn-R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99821" y="855792"/>
            <a:ext cx="91084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sr-Latn-C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NESINKOPALNI UZROCI KRATKOTRAJNIH GUBITAKA SVESTI</a:t>
            </a:r>
            <a:endParaRPr lang="sr-Latn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8863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811" y="907002"/>
            <a:ext cx="8380413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 “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G</a:t>
            </a: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ubitak svesti” epileptičnog porekla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388257"/>
            <a:ext cx="9601196" cy="3318936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G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eneralizovani tonično klonični napad (GTK napad)</a:t>
            </a:r>
          </a:p>
          <a:p>
            <a:pPr>
              <a:defRPr/>
            </a:pP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arcijalni kompleksni</a:t>
            </a:r>
          </a:p>
          <a:p>
            <a:pPr>
              <a:defRPr/>
            </a:pP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P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arcijalni napad sa sekundarnom generalizacijom</a:t>
            </a:r>
          </a:p>
          <a:p>
            <a:pPr>
              <a:defRPr/>
            </a:pP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EEG KORELAT!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A772882-46BA-43E1-AAEF-E019D195C06B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  <p:sp>
        <p:nvSpPr>
          <p:cNvPr id="225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BDF11C-7C3A-4910-8BB2-1AF6FCB1A977}" type="slidenum">
              <a:rPr lang="en-US">
                <a:solidFill>
                  <a:schemeClr val="bg1"/>
                </a:solidFill>
              </a:rPr>
              <a:pPr/>
              <a:t>26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73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Content Placeholder 3"/>
          <p:cNvGraphicFramePr>
            <a:graphicFrameLocks noGrp="1"/>
          </p:cNvGraphicFramePr>
          <p:nvPr>
            <p:ph idx="1"/>
          </p:nvPr>
        </p:nvGraphicFramePr>
        <p:xfrm>
          <a:off x="1752600" y="2090738"/>
          <a:ext cx="8763000" cy="476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r:id="rId4" imgW="8760711" imgH="4767485" progId="Excel.Sheet.8">
                  <p:embed/>
                </p:oleObj>
              </mc:Choice>
              <mc:Fallback>
                <p:oleObj r:id="rId4" imgW="8760711" imgH="4767485" progId="Excel.Shee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090738"/>
                        <a:ext cx="8763000" cy="4767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19300" y="561977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Latn-CS" dirty="0" smtClean="0">
                <a:solidFill>
                  <a:schemeClr val="accent5">
                    <a:lumMod val="10000"/>
                  </a:schemeClr>
                </a:solidFill>
              </a:rPr>
              <a:t>Prevalencija (/1000) neuroloških bolesti (27658 osoba)</a:t>
            </a:r>
            <a:endParaRPr lang="sr-Latn-C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3530600"/>
            <a:ext cx="2133600" cy="58420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62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sz="3200" b="1"/>
              <a:t>epilepsija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8600" y="2616200"/>
            <a:ext cx="2133600" cy="58420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62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sz="3200" b="1"/>
              <a:t>TIA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0800" y="2921000"/>
            <a:ext cx="2133600" cy="58420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62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sz="3200" b="1"/>
              <a:t>šlog</a:t>
            </a:r>
          </a:p>
        </p:txBody>
      </p:sp>
      <p:sp>
        <p:nvSpPr>
          <p:cNvPr id="1032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651F581-D571-41A1-9881-C468FE494A22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1033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4784A48-2E75-49A0-907E-AB2CCD3E566A}" type="slidenum">
              <a:rPr lang="en-US">
                <a:solidFill>
                  <a:schemeClr val="bg1"/>
                </a:solidFill>
              </a:rPr>
              <a:pPr/>
              <a:t>27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34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</p:spTree>
    <p:extLst>
      <p:ext uri="{BB962C8B-B14F-4D97-AF65-F5344CB8AC3E}">
        <p14:creationId xmlns:p14="http://schemas.microsoft.com/office/powerpoint/2010/main" val="279902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E</a:t>
            </a: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pilepsija</a:t>
            </a:r>
            <a:r>
              <a:rPr lang="sr-Latn-R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1" y="1447800"/>
            <a:ext cx="8380413" cy="4724400"/>
          </a:xfrm>
        </p:spPr>
        <p:txBody>
          <a:bodyPr/>
          <a:lstStyle/>
          <a:p>
            <a:pPr>
              <a:defRPr/>
            </a:pPr>
            <a:endParaRPr lang="sr-Latn-RS" dirty="0"/>
          </a:p>
          <a:p>
            <a:pPr>
              <a:defRPr/>
            </a:pPr>
            <a:endParaRPr lang="sr-Latn-RS" dirty="0"/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h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ronicno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neurološko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oboljenje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koja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karakteriše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b="1" i="1" u="sng" dirty="0" err="1">
                <a:solidFill>
                  <a:schemeClr val="tx1">
                    <a:lumMod val="50000"/>
                  </a:schemeClr>
                </a:solidFill>
              </a:rPr>
              <a:t>neprovociranim</a:t>
            </a:r>
            <a:r>
              <a:rPr lang="en-US" b="1" i="1" u="sng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ponavljanim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epileptickim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napadima</a:t>
            </a:r>
            <a:endParaRPr lang="sr-Latn-R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endParaRPr lang="sr-Latn-R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endParaRPr lang="sr-Latn-R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o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sobe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sa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epilepsijom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imaju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neki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oblik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nenormalnosti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bazalne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elektri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č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ne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aktivnosti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mozga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97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B23CE6-7BCD-4A7A-A4C2-E3E46B68D73D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  <p:sp>
        <p:nvSpPr>
          <p:cNvPr id="297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03BA53-5BF1-44DB-96F0-5211C70FCAF0}" type="slidenum">
              <a:rPr lang="en-US">
                <a:solidFill>
                  <a:schemeClr val="bg1"/>
                </a:solidFill>
              </a:rPr>
              <a:pPr/>
              <a:t>28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52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     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O</a:t>
            </a: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dlike epileptičkog napada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sr-Latn-RS" sz="2800" dirty="0"/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bez provokacije (</a:t>
            </a:r>
            <a:r>
              <a:rPr lang="en-US" b="1" i="1" dirty="0" err="1">
                <a:solidFill>
                  <a:schemeClr val="tx1">
                    <a:lumMod val="50000"/>
                  </a:schemeClr>
                </a:solidFill>
              </a:rPr>
              <a:t>spontanost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Iznenad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nost 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en-US" b="1" i="1" dirty="0" err="1">
                <a:solidFill>
                  <a:schemeClr val="tx1">
                    <a:lumMod val="50000"/>
                  </a:schemeClr>
                </a:solidFill>
              </a:rPr>
              <a:t>paroksizmalnost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s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tereotipnog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sad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ržaja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 (</a:t>
            </a:r>
            <a:r>
              <a:rPr lang="en-US" b="1" i="1" dirty="0" err="1">
                <a:solidFill>
                  <a:schemeClr val="tx1">
                    <a:lumMod val="50000"/>
                  </a:schemeClr>
                </a:solidFill>
              </a:rPr>
              <a:t>stereotipnost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ogranicenog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trajanja </a:t>
            </a:r>
            <a:r>
              <a:rPr lang="en-US" i="1" dirty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en-US" b="1" i="1" dirty="0" err="1">
                <a:solidFill>
                  <a:schemeClr val="tx1">
                    <a:lumMod val="50000"/>
                  </a:schemeClr>
                </a:solidFill>
              </a:rPr>
              <a:t>kratkotrajnost</a:t>
            </a:r>
            <a:r>
              <a:rPr lang="en-US" i="1" dirty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sp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ontano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ponavlja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nje </a:t>
            </a:r>
            <a:r>
              <a:rPr lang="en-US" i="1" dirty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en-US" b="1" i="1" dirty="0" err="1">
                <a:solidFill>
                  <a:schemeClr val="tx1">
                    <a:lumMod val="50000"/>
                  </a:schemeClr>
                </a:solidFill>
              </a:rPr>
              <a:t>repetitivnost</a:t>
            </a:r>
            <a:r>
              <a:rPr lang="en-US" i="1" dirty="0">
                <a:solidFill>
                  <a:schemeClr val="tx1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praceni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su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postiktalnom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 umor ( </a:t>
            </a:r>
            <a:r>
              <a:rPr lang="sr-Latn-RS" b="1" i="1" dirty="0">
                <a:solidFill>
                  <a:schemeClr val="tx1">
                    <a:lumMod val="50000"/>
                  </a:schemeClr>
                </a:solidFill>
              </a:rPr>
              <a:t>iscrpljenost</a:t>
            </a: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)</a:t>
            </a:r>
          </a:p>
          <a:p>
            <a:pPr>
              <a:defRPr/>
            </a:pPr>
            <a:r>
              <a:rPr lang="en-US" b="1" i="1" dirty="0" err="1">
                <a:solidFill>
                  <a:schemeClr val="tx1">
                    <a:lumMod val="50000"/>
                  </a:schemeClr>
                </a:solidFill>
              </a:rPr>
              <a:t>iktalni</a:t>
            </a:r>
            <a:r>
              <a:rPr lang="en-US" dirty="0">
                <a:solidFill>
                  <a:schemeClr val="tx1">
                    <a:lumMod val="50000"/>
                  </a:schemeClr>
                </a:solidFill>
              </a:rPr>
              <a:t> EEG </a:t>
            </a:r>
            <a:r>
              <a:rPr lang="en-US" dirty="0" err="1">
                <a:solidFill>
                  <a:schemeClr val="tx1">
                    <a:lumMod val="50000"/>
                  </a:schemeClr>
                </a:solidFill>
              </a:rPr>
              <a:t>korelat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endParaRPr lang="en-US" sz="2800" dirty="0"/>
          </a:p>
          <a:p>
            <a:pPr>
              <a:defRPr/>
            </a:pPr>
            <a:endParaRPr lang="en-US" sz="2800" dirty="0"/>
          </a:p>
        </p:txBody>
      </p:sp>
      <p:sp>
        <p:nvSpPr>
          <p:cNvPr id="317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67F44C-F488-414A-AA11-50B986FE3F40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3174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  <p:sp>
        <p:nvSpPr>
          <p:cNvPr id="317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2DF6EF-36EA-4DD2-AF17-094A7B817E3E}" type="slidenum">
              <a:rPr lang="en-US">
                <a:solidFill>
                  <a:schemeClr val="bg1"/>
                </a:solidFill>
              </a:rPr>
              <a:pPr/>
              <a:t>29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4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RS" dirty="0" smtClean="0"/>
              <a:t>SVESNOST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i="1" dirty="0" smtClean="0"/>
              <a:t>Svesnost</a:t>
            </a:r>
            <a:r>
              <a:rPr lang="sr-Latn-CS" dirty="0" smtClean="0"/>
              <a:t> </a:t>
            </a:r>
            <a:r>
              <a:rPr lang="sr-Latn-CS" dirty="0"/>
              <a:t>pretstavlja skup svih mentalnih funkcija (opažanja, osećanja, pažnje, mišljenja, pamćenja itd.), tj. kompletnog mentalnog funkcionisanja jedne osobe. </a:t>
            </a:r>
            <a:endParaRPr lang="sr-Latn-CS" dirty="0" smtClean="0"/>
          </a:p>
          <a:p>
            <a:r>
              <a:rPr lang="sr-Latn-CS" dirty="0" smtClean="0"/>
              <a:t>Tako </a:t>
            </a:r>
            <a:r>
              <a:rPr lang="sr-Latn-CS" dirty="0"/>
              <a:t>shvaćena svesnost je funkcija velikomoždanih hemisfera. </a:t>
            </a:r>
            <a:endParaRPr lang="sr-Latn-CS" dirty="0" smtClean="0"/>
          </a:p>
          <a:p>
            <a:r>
              <a:rPr lang="sr-Latn-CS" dirty="0" smtClean="0"/>
              <a:t>Ovaj </a:t>
            </a:r>
            <a:r>
              <a:rPr lang="sr-Latn-CS" dirty="0"/>
              <a:t>aspekt svesti se često definiše kao </a:t>
            </a:r>
            <a:r>
              <a:rPr lang="sr-Latn-CS" i="1" dirty="0"/>
              <a:t>kvalitativna svest</a:t>
            </a:r>
            <a:r>
              <a:rPr lang="sr-Latn-CS" dirty="0"/>
              <a:t> ili psihički život u jednom trenutku. </a:t>
            </a:r>
            <a:endParaRPr lang="sr-Latn-CS" dirty="0" smtClean="0"/>
          </a:p>
          <a:p>
            <a:r>
              <a:rPr lang="sr-Latn-CS" dirty="0" smtClean="0"/>
              <a:t>Jednostavan </a:t>
            </a:r>
            <a:r>
              <a:rPr lang="sr-Latn-CS" dirty="0"/>
              <a:t>klinički test ovog aspekta svesti je procena orijentacije bolesnika prema sebi, okolini, u vremenu i prostoru.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960415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707292"/>
              </p:ext>
            </p:extLst>
          </p:nvPr>
        </p:nvGraphicFramePr>
        <p:xfrm>
          <a:off x="0" y="2"/>
          <a:ext cx="12192000" cy="685799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64000"/>
                <a:gridCol w="4245452"/>
                <a:gridCol w="3882548"/>
              </a:tblGrid>
              <a:tr h="40201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Karakteristika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Sinkopa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Epileptički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napad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6555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Povezanost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sa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položajem</a:t>
                      </a:r>
                      <a:r>
                        <a:rPr lang="es-ES" sz="1800" dirty="0">
                          <a:effectLst/>
                        </a:rPr>
                        <a:t> tela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Česta (u uspravnom položaju)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Ne (bilo koji položaj)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Vreme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dana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Uglavnom</a:t>
                      </a:r>
                      <a:r>
                        <a:rPr lang="es-ES" sz="1800" dirty="0">
                          <a:effectLst/>
                        </a:rPr>
                        <a:t>, </a:t>
                      </a:r>
                      <a:r>
                        <a:rPr lang="es-ES" sz="1800" dirty="0" err="1">
                          <a:effectLst/>
                        </a:rPr>
                        <a:t>tokom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dana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Tokom dana i noći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6891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Precipitirajući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faktori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Emocije</a:t>
                      </a:r>
                      <a:r>
                        <a:rPr lang="es-ES" sz="1800" dirty="0">
                          <a:effectLst/>
                        </a:rPr>
                        <a:t>, </a:t>
                      </a:r>
                      <a:r>
                        <a:rPr lang="es-ES" sz="1800" dirty="0" err="1">
                          <a:effectLst/>
                        </a:rPr>
                        <a:t>povreda</a:t>
                      </a:r>
                      <a:r>
                        <a:rPr lang="es-ES" sz="1800" dirty="0">
                          <a:effectLst/>
                        </a:rPr>
                        <a:t>, bol, </a:t>
                      </a:r>
                      <a:r>
                        <a:rPr lang="es-ES" sz="1800" dirty="0" err="1">
                          <a:effectLst/>
                        </a:rPr>
                        <a:t>vrućina</a:t>
                      </a:r>
                      <a:r>
                        <a:rPr lang="es-ES" sz="1800" dirty="0">
                          <a:effectLst/>
                        </a:rPr>
                        <a:t>, </a:t>
                      </a:r>
                      <a:r>
                        <a:rPr lang="es-ES" sz="1800" dirty="0" err="1">
                          <a:effectLst/>
                        </a:rPr>
                        <a:t>gužva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Nesanica, uzimanje alkohola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Boja </a:t>
                      </a:r>
                      <a:r>
                        <a:rPr lang="es-ES" sz="1800" dirty="0" err="1">
                          <a:effectLst/>
                        </a:rPr>
                        <a:t>kože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Bleda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Normalna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ili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cijanotična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Aura </a:t>
                      </a:r>
                      <a:r>
                        <a:rPr lang="es-ES" sz="1800" dirty="0" err="1">
                          <a:effectLst/>
                        </a:rPr>
                        <a:t>ili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simptomi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opomene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Dugog trajanja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Kratkog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trajanja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Konvulzije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Retke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Povređivanje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Retko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Često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Inkontinencija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mokraće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Retko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Često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Ugriz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jezika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Ne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Često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Postiktalna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konfuznost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Retko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Često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Postiktalna glavobolja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Ne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Često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Fokalni neurološki znaci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Ne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Povremeno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3706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Kardiovaskularni znaci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Česti</a:t>
                      </a:r>
                      <a:r>
                        <a:rPr lang="es-ES" sz="1800" dirty="0">
                          <a:effectLst/>
                        </a:rPr>
                        <a:t> (</a:t>
                      </a:r>
                      <a:r>
                        <a:rPr lang="es-ES" sz="1800" dirty="0" err="1">
                          <a:effectLst/>
                        </a:rPr>
                        <a:t>kardiogena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sinkopa</a:t>
                      </a:r>
                      <a:r>
                        <a:rPr lang="es-ES" sz="1800" dirty="0">
                          <a:effectLst/>
                        </a:rPr>
                        <a:t>)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Ne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  <a:tr h="103376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Ebnormalni EEG</a:t>
                      </a:r>
                      <a:endParaRPr lang="sr-Latn-RS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Retko</a:t>
                      </a:r>
                      <a:r>
                        <a:rPr lang="es-ES" sz="1800" dirty="0">
                          <a:effectLst/>
                        </a:rPr>
                        <a:t> (</a:t>
                      </a:r>
                      <a:r>
                        <a:rPr lang="es-ES" sz="1800" dirty="0" err="1">
                          <a:effectLst/>
                        </a:rPr>
                        <a:t>eventualno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generalizovano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usporenje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tokom</a:t>
                      </a:r>
                      <a:r>
                        <a:rPr lang="es-ES" sz="1800" dirty="0">
                          <a:effectLst/>
                        </a:rPr>
                        <a:t> </a:t>
                      </a:r>
                      <a:r>
                        <a:rPr lang="es-ES" sz="1800" dirty="0" err="1">
                          <a:effectLst/>
                        </a:rPr>
                        <a:t>ataka</a:t>
                      </a:r>
                      <a:r>
                        <a:rPr lang="es-ES" sz="1800" dirty="0">
                          <a:effectLst/>
                        </a:rPr>
                        <a:t>)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 err="1">
                          <a:effectLst/>
                        </a:rPr>
                        <a:t>Često</a:t>
                      </a:r>
                      <a:endParaRPr lang="sr-Latn-R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59" marR="4565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92750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199" y="828105"/>
            <a:ext cx="7467600" cy="838200"/>
          </a:xfrm>
        </p:spPr>
        <p:txBody>
          <a:bodyPr/>
          <a:lstStyle/>
          <a:p>
            <a:pPr>
              <a:defRPr/>
            </a:pPr>
            <a:r>
              <a:rPr lang="sr-Latn-CS" dirty="0" smtClean="0">
                <a:solidFill>
                  <a:schemeClr val="accent5">
                    <a:lumMod val="10000"/>
                  </a:schemeClr>
                </a:solidFill>
              </a:rPr>
              <a:t>Definicija</a:t>
            </a:r>
            <a:r>
              <a:rPr lang="sr-Cyrl-R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5">
                    <a:lumMod val="10000"/>
                  </a:schemeClr>
                </a:solidFill>
              </a:rPr>
              <a:t>neepilepti</a:t>
            </a: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čkog napada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sr-Latn-CS" dirty="0">
              <a:cs typeface="Arial" pitchFamily="34" charset="0"/>
            </a:endParaRPr>
          </a:p>
          <a:p>
            <a:pPr>
              <a:defRPr/>
            </a:pPr>
            <a:endParaRPr lang="sr-Latn-CS" dirty="0">
              <a:cs typeface="Arial" pitchFamily="34" charset="0"/>
            </a:endParaRPr>
          </a:p>
          <a:p>
            <a:pPr>
              <a:defRPr/>
            </a:pPr>
            <a:r>
              <a:rPr lang="sr-Latn-CS" dirty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iznenadna promena ponašanja, percepcije, mišljenja ili osećaja koja je vremenski ograničena i slična je ili se može zameniti sa epilepsijom, ali koja nema karakteristične elektrofiziološke promena u mozgu koje se registruju EEG-om, a koje prate pravi epileptični napad.</a:t>
            </a:r>
            <a:endParaRPr lang="en-US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959600" y="5661026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>
                <a:latin typeface="Times New Roman" panose="02020603050405020304" pitchFamily="18" charset="0"/>
              </a:rPr>
              <a:t>Tim Betts, 1997</a:t>
            </a:r>
            <a:endParaRPr lang="en-US">
              <a:latin typeface="Times New Roman" panose="02020603050405020304" pitchFamily="18" charset="0"/>
            </a:endParaRPr>
          </a:p>
        </p:txBody>
      </p:sp>
      <p:sp>
        <p:nvSpPr>
          <p:cNvPr id="3379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64BF9E0-A5C5-4E46-B1BF-94DB92549291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645402D-98B3-4B06-8C7F-739E6379529C}" type="slidenum">
              <a:rPr lang="en-US">
                <a:solidFill>
                  <a:schemeClr val="bg1"/>
                </a:solidFill>
              </a:rPr>
              <a:pPr/>
              <a:t>31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3379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</p:spTree>
    <p:extLst>
      <p:ext uri="{BB962C8B-B14F-4D97-AF65-F5344CB8AC3E}">
        <p14:creationId xmlns:p14="http://schemas.microsoft.com/office/powerpoint/2010/main" val="303425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HIPOGLIKEMIJA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O</a:t>
            </a:r>
            <a:r>
              <a:rPr lang="sr-Cyrl-CS" dirty="0" smtClean="0"/>
              <a:t>bično </a:t>
            </a:r>
            <a:r>
              <a:rPr lang="sr-Cyrl-CS" dirty="0"/>
              <a:t>javlja tokom gladi, ali može biti i postprandijalna (posle uzimanja obroka, kod gastrektomisanih</a:t>
            </a:r>
            <a:r>
              <a:rPr lang="sr-Latn-CS" dirty="0"/>
              <a:t> bolesnika</a:t>
            </a:r>
            <a:r>
              <a:rPr lang="sr-Cyrl-CS" dirty="0"/>
              <a:t>), neadekvatne primene insulina ili kod tumora pankreasa. </a:t>
            </a:r>
            <a:endParaRPr lang="sr-Latn-RS" dirty="0" smtClean="0"/>
          </a:p>
          <a:p>
            <a:r>
              <a:rPr lang="sr-Latn-CS" dirty="0" smtClean="0"/>
              <a:t>B</a:t>
            </a:r>
            <a:r>
              <a:rPr lang="sr-Cyrl-CS" dirty="0"/>
              <a:t>olesnik oseća glad, javlja se tremor, znojenje, palpitacije, zbunjenost ili razdražljivost, grčevi i parestezije ekstremiteta, a na kraju i gubitak svesti. </a:t>
            </a:r>
            <a:endParaRPr lang="sr-Latn-RS" dirty="0" smtClean="0"/>
          </a:p>
          <a:p>
            <a:r>
              <a:rPr lang="sr-Latn-CS" dirty="0" smtClean="0"/>
              <a:t>I</a:t>
            </a:r>
            <a:r>
              <a:rPr lang="sr-Cyrl-CS" dirty="0"/>
              <a:t>ntravenski primenjen</a:t>
            </a:r>
            <a:r>
              <a:rPr lang="sr-Latn-CS" dirty="0"/>
              <a:t>a kod nesvesnih (50 ml 50% glukoze) </a:t>
            </a:r>
            <a:r>
              <a:rPr lang="sr-Cyrl-CS" dirty="0"/>
              <a:t>ili oralno uzet</a:t>
            </a:r>
            <a:r>
              <a:rPr lang="sr-Latn-CS" dirty="0"/>
              <a:t>a</a:t>
            </a:r>
            <a:r>
              <a:rPr lang="sr-Cyrl-CS" dirty="0"/>
              <a:t> gl</a:t>
            </a:r>
            <a:r>
              <a:rPr lang="sr-Latn-CS" dirty="0"/>
              <a:t>u</a:t>
            </a:r>
            <a:r>
              <a:rPr lang="sr-Cyrl-CS" dirty="0"/>
              <a:t>koz</a:t>
            </a:r>
            <a:r>
              <a:rPr lang="sr-Latn-CS" dirty="0"/>
              <a:t>a kod svesnih osoba deluje veoma brzo</a:t>
            </a:r>
            <a:r>
              <a:rPr lang="sr-Cyrl-CS" dirty="0"/>
              <a:t>. 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539899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NAPADI PADANJA (DROP ATACI)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i="1" dirty="0" smtClean="0"/>
              <a:t>N</a:t>
            </a:r>
            <a:r>
              <a:rPr lang="sr-Cyrl-CS" dirty="0" smtClean="0"/>
              <a:t>ajčešće</a:t>
            </a:r>
            <a:r>
              <a:rPr lang="sr-Latn-RS" dirty="0" smtClean="0"/>
              <a:t> se</a:t>
            </a:r>
            <a:r>
              <a:rPr lang="sr-Cyrl-CS" dirty="0" smtClean="0"/>
              <a:t> </a:t>
            </a:r>
            <a:r>
              <a:rPr lang="sr-Cyrl-CS" dirty="0"/>
              <a:t>javljaju kod sredovečnih </a:t>
            </a:r>
            <a:r>
              <a:rPr lang="sr-Cyrl-CS" dirty="0" smtClean="0"/>
              <a:t>žena</a:t>
            </a:r>
            <a:endParaRPr lang="sr-Latn-RS" dirty="0" smtClean="0"/>
          </a:p>
          <a:p>
            <a:r>
              <a:rPr lang="sr-Cyrl-CS" dirty="0" smtClean="0"/>
              <a:t> </a:t>
            </a:r>
            <a:r>
              <a:rPr lang="sr-Cyrl-CS" dirty="0"/>
              <a:t>Do naglog pada dolazi bez predznaka i izmene stanja svesti</a:t>
            </a:r>
            <a:r>
              <a:rPr lang="sr-Latn-CS" dirty="0"/>
              <a:t>, tako da su sami bolesnici zbunjeni i nisu u stanju da objasne razlog pada</a:t>
            </a:r>
            <a:r>
              <a:rPr lang="sr-Cyrl-CS" dirty="0"/>
              <a:t>. </a:t>
            </a:r>
            <a:endParaRPr lang="sr-Latn-RS" dirty="0" smtClean="0"/>
          </a:p>
          <a:p>
            <a:r>
              <a:rPr lang="sr-Cyrl-CS" dirty="0" smtClean="0"/>
              <a:t>Napadi </a:t>
            </a:r>
            <a:r>
              <a:rPr lang="sr-Cyrl-CS" dirty="0"/>
              <a:t>se obično javljaju tokom hoda, kada bolesnici naglo pokleknu i padnu na kolena. </a:t>
            </a:r>
            <a:endParaRPr lang="sr-Latn-RS" dirty="0" smtClean="0"/>
          </a:p>
          <a:p>
            <a:r>
              <a:rPr lang="sr-Cyrl-CS" dirty="0" smtClean="0"/>
              <a:t>Nisu </a:t>
            </a:r>
            <a:r>
              <a:rPr lang="sr-Cyrl-CS" dirty="0"/>
              <a:t>praćeni vrtoglavicom, srčanom aritmijom ili zbunjenošću i bolesnik je sposoban da odmah ustane.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307891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NAPADI PADANJA (DROP ATACI)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Bolesnici </a:t>
            </a:r>
            <a:r>
              <a:rPr lang="sr-Cyrl-CS" dirty="0"/>
              <a:t>ih opisuju kao </a:t>
            </a:r>
            <a:r>
              <a:rPr lang="sr-Cyrl-CS" dirty="0">
                <a:sym typeface="Symbol" panose="05050102010706020507" pitchFamily="18" charset="2"/>
              </a:rPr>
              <a:t></a:t>
            </a:r>
            <a:r>
              <a:rPr lang="sr-Cyrl-CS" dirty="0"/>
              <a:t>naglo nastalu slabost u nogama koje ne mogu da nose telo</a:t>
            </a:r>
            <a:r>
              <a:rPr lang="sr-Cyrl-CS" dirty="0">
                <a:sym typeface="Symbol" panose="05050102010706020507" pitchFamily="18" charset="2"/>
              </a:rPr>
              <a:t></a:t>
            </a:r>
            <a:r>
              <a:rPr lang="sr-Latn-CS" dirty="0"/>
              <a:t> ili kao 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Latn-CS" dirty="0"/>
              <a:t>presecanje u kolenima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Cyrl-CS" dirty="0"/>
              <a:t>. </a:t>
            </a:r>
            <a:endParaRPr lang="sr-Latn-RS" dirty="0" smtClean="0"/>
          </a:p>
          <a:p>
            <a:r>
              <a:rPr lang="sr-Latn-CS" dirty="0" smtClean="0"/>
              <a:t>Padovi </a:t>
            </a:r>
            <a:r>
              <a:rPr lang="sr-Latn-CS" dirty="0"/>
              <a:t>se</a:t>
            </a:r>
            <a:r>
              <a:rPr lang="sr-Cyrl-CS" dirty="0"/>
              <a:t> javljaju epizod</a:t>
            </a:r>
            <a:r>
              <a:rPr lang="sr-Latn-CS" dirty="0"/>
              <a:t>ično</a:t>
            </a:r>
            <a:r>
              <a:rPr lang="sr-Cyrl-CS" dirty="0"/>
              <a:t> tokom više godina. </a:t>
            </a:r>
            <a:endParaRPr lang="sr-Latn-RS" dirty="0" smtClean="0"/>
          </a:p>
          <a:p>
            <a:r>
              <a:rPr lang="sr-Cyrl-CS" dirty="0" smtClean="0"/>
              <a:t>Ovo </a:t>
            </a:r>
            <a:r>
              <a:rPr lang="sr-Cyrl-CS" dirty="0"/>
              <a:t>stanje je benigne prirode, nepoznate etiologije i </a:t>
            </a:r>
            <a:r>
              <a:rPr lang="sr-Latn-CS" dirty="0"/>
              <a:t>sa</a:t>
            </a:r>
            <a:r>
              <a:rPr lang="sr-Cyrl-CS" dirty="0"/>
              <a:t> normal</a:t>
            </a:r>
            <a:r>
              <a:rPr lang="sr-Latn-CS" dirty="0"/>
              <a:t>nim </a:t>
            </a:r>
            <a:r>
              <a:rPr lang="en-US" dirty="0" err="1"/>
              <a:t>elektroencefalografskim</a:t>
            </a:r>
            <a:r>
              <a:rPr lang="sr-Cyrl-CS" dirty="0"/>
              <a:t> zapis</a:t>
            </a:r>
            <a:r>
              <a:rPr lang="sr-Latn-CS" dirty="0"/>
              <a:t>om</a:t>
            </a:r>
            <a:r>
              <a:rPr lang="sr-Cyrl-CS" dirty="0"/>
              <a:t>. </a:t>
            </a:r>
            <a:endParaRPr lang="sr-Latn-RS" dirty="0" smtClean="0"/>
          </a:p>
          <a:p>
            <a:r>
              <a:rPr lang="sr-Latn-CS" dirty="0" smtClean="0"/>
              <a:t>V</a:t>
            </a:r>
            <a:r>
              <a:rPr lang="sr-Cyrl-CS" dirty="0"/>
              <a:t>askularni poremećaji moždanog stabla</a:t>
            </a:r>
            <a:r>
              <a:rPr lang="sr-Latn-CS" dirty="0"/>
              <a:t> su redak uzrok ovakvih padova</a:t>
            </a:r>
            <a:r>
              <a:rPr lang="sr-Cyrl-CS" dirty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846091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773" y="662977"/>
            <a:ext cx="10040644" cy="578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743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LEČENJE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817235"/>
          </a:xfrm>
        </p:spPr>
        <p:txBody>
          <a:bodyPr>
            <a:normAutofit fontScale="85000" lnSpcReduction="20000"/>
          </a:bodyPr>
          <a:lstStyle/>
          <a:p>
            <a:r>
              <a:rPr lang="sr-Latn-CS" dirty="0" smtClean="0"/>
              <a:t>Tokom </a:t>
            </a:r>
            <a:r>
              <a:rPr lang="sr-Latn-CS" dirty="0"/>
              <a:t>refleksne sinkope ili sinkope uzrokovane autonomnim poremećajima već samo zauzimanje ležećeg položaja dovoljno je da se bolesnik oporavi</a:t>
            </a:r>
            <a:r>
              <a:rPr lang="sr-Latn-CS" dirty="0" smtClean="0"/>
              <a:t>.</a:t>
            </a:r>
          </a:p>
          <a:p>
            <a:r>
              <a:rPr lang="sr-Latn-CS" dirty="0" smtClean="0"/>
              <a:t>Podizanje </a:t>
            </a:r>
            <a:r>
              <a:rPr lang="sr-Latn-CS" dirty="0"/>
              <a:t>nogu dodatno povećava venski priliv. </a:t>
            </a:r>
            <a:endParaRPr lang="sr-Latn-CS" dirty="0" smtClean="0"/>
          </a:p>
          <a:p>
            <a:r>
              <a:rPr lang="sr-Latn-CS" dirty="0" smtClean="0"/>
              <a:t>Bolesnicima </a:t>
            </a:r>
            <a:r>
              <a:rPr lang="sr-Latn-CS" dirty="0"/>
              <a:t>treba objasniti prirodu poremećaja i savetovati izbegavanje situacija koje pospešuju ispoljavanje sinkope (npr. gubitak tečnosti, izbegavanje previše toplih prostora, produženog stajanja i dr</a:t>
            </a:r>
            <a:r>
              <a:rPr lang="sr-Latn-CS" dirty="0" smtClean="0"/>
              <a:t>.).</a:t>
            </a:r>
          </a:p>
          <a:p>
            <a:r>
              <a:rPr lang="sr-Latn-CS" dirty="0" smtClean="0"/>
              <a:t>Lečenje </a:t>
            </a:r>
            <a:r>
              <a:rPr lang="sr-Latn-CS" dirty="0"/>
              <a:t>u smislu sprečavanja novih epizoda uglavnom ne postoji i recidivi su česti. </a:t>
            </a:r>
            <a:endParaRPr lang="sr-Latn-CS" dirty="0" smtClean="0"/>
          </a:p>
          <a:p>
            <a:r>
              <a:rPr lang="sr-Latn-CS" dirty="0" smtClean="0"/>
              <a:t>Tek </a:t>
            </a:r>
            <a:r>
              <a:rPr lang="sr-Latn-CS" dirty="0"/>
              <a:t>u slučaju da su ove mere nedovoljne i da su sinkope učestale, koriste se lekovi (fludrokortizon, midodrin, dezmopresin i dr</a:t>
            </a:r>
            <a:r>
              <a:rPr lang="sr-Latn-CS" dirty="0" smtClean="0"/>
              <a:t>.).</a:t>
            </a:r>
          </a:p>
          <a:p>
            <a:r>
              <a:rPr lang="sr-Latn-CS" dirty="0" smtClean="0"/>
              <a:t> </a:t>
            </a:r>
            <a:r>
              <a:rPr lang="sr-Latn-CS" dirty="0"/>
              <a:t>Kardiogena sinkopa zahteva hitnu dijagnostiku (npr. elektrokardiogram; EKG) i lečenje osnovnog uzroka.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492666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77284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</a:t>
            </a:r>
            <a:r>
              <a:rPr lang="sr-Latn-CS" dirty="0" smtClean="0"/>
              <a:t>ajteži </a:t>
            </a:r>
            <a:r>
              <a:rPr lang="sr-Latn-CS" dirty="0"/>
              <a:t>poremećaj svesti, </a:t>
            </a:r>
            <a:r>
              <a:rPr lang="sr-Latn-CS" dirty="0" smtClean="0"/>
              <a:t>astanje </a:t>
            </a:r>
            <a:r>
              <a:rPr lang="sr-Latn-CS" dirty="0"/>
              <a:t>"slično snu iz koga se bolesnik ne može probuditi", a u kom nema verbalnog niti motornog odgovora, kao ni otvaranja očiju. </a:t>
            </a:r>
            <a:endParaRPr lang="sr-Latn-RS" dirty="0"/>
          </a:p>
          <a:p>
            <a:r>
              <a:rPr lang="sr-Latn-CS" dirty="0"/>
              <a:t>Već smo definisali da </a:t>
            </a:r>
            <a:r>
              <a:rPr lang="sr-Latn-CS" b="1" dirty="0"/>
              <a:t>očuvana svest podrazumeva trajnu i normalnu interakciju relativno očuvanih hemisfera mozga i aktivirajuće retikularne formacije moždanog stabla</a:t>
            </a:r>
            <a:r>
              <a:rPr lang="sr-Latn-CS" dirty="0"/>
              <a:t>. Obzirom na ovakvu patoanatomsku i patofiziološku organizaciju, izmenjeno stanje svesti može da se javi kod: </a:t>
            </a:r>
            <a:endParaRPr lang="sr-Latn-RS" dirty="0"/>
          </a:p>
          <a:p>
            <a:pPr lvl="0"/>
            <a:r>
              <a:rPr lang="sr-Latn-CS" b="1" dirty="0"/>
              <a:t>masivne supratentorijalne lezije tj. oštećenja hemisfera velikog mozga</a:t>
            </a:r>
            <a:r>
              <a:rPr lang="sr-Latn-CS" i="1" dirty="0"/>
              <a:t>.</a:t>
            </a:r>
            <a:r>
              <a:rPr lang="sr-Latn-CS" dirty="0"/>
              <a:t> U ovom slu</a:t>
            </a:r>
            <a:r>
              <a:rPr lang="sr-Cyrl-CS" dirty="0"/>
              <a:t>č</a:t>
            </a:r>
            <a:r>
              <a:rPr lang="sr-Latn-CS" dirty="0"/>
              <a:t>aju mo</a:t>
            </a:r>
            <a:r>
              <a:rPr lang="sr-Cyrl-CS" dirty="0"/>
              <a:t>ž</a:t>
            </a:r>
            <a:r>
              <a:rPr lang="sr-Latn-CS" dirty="0"/>
              <a:t>e da se javi o</a:t>
            </a:r>
            <a:r>
              <a:rPr lang="sr-Cyrl-CS" dirty="0"/>
              <a:t>š</a:t>
            </a:r>
            <a:r>
              <a:rPr lang="sr-Latn-CS" dirty="0"/>
              <a:t>te</a:t>
            </a:r>
            <a:r>
              <a:rPr lang="sr-Cyrl-CS" dirty="0"/>
              <a:t>ć</a:t>
            </a:r>
            <a:r>
              <a:rPr lang="sr-Latn-CS" dirty="0"/>
              <a:t>enje svesnosti, uz o</a:t>
            </a:r>
            <a:r>
              <a:rPr lang="sr-Cyrl-CS" dirty="0"/>
              <a:t>č</a:t>
            </a:r>
            <a:r>
              <a:rPr lang="sr-Latn-CS" dirty="0"/>
              <a:t>uvanu budnost, kada nastaje tzv</a:t>
            </a:r>
            <a:r>
              <a:rPr lang="sr-Cyrl-CS" dirty="0"/>
              <a:t>. </a:t>
            </a:r>
            <a:r>
              <a:rPr lang="sr-Latn-CS" i="1" dirty="0"/>
              <a:t>vegetativno stanje</a:t>
            </a:r>
            <a:r>
              <a:rPr lang="sr-Latn-CS" dirty="0"/>
              <a:t> (npr. kao posledica anoksi</a:t>
            </a:r>
            <a:r>
              <a:rPr lang="sr-Cyrl-CS" dirty="0"/>
              <a:t>č</a:t>
            </a:r>
            <a:r>
              <a:rPr lang="sr-Latn-CS" dirty="0"/>
              <a:t>ne encefalopatije posle sr</a:t>
            </a:r>
            <a:r>
              <a:rPr lang="sr-Cyrl-CS" dirty="0"/>
              <a:t>č</a:t>
            </a:r>
            <a:r>
              <a:rPr lang="sr-Latn-CS" dirty="0"/>
              <a:t>anog zastoja</a:t>
            </a:r>
            <a:r>
              <a:rPr lang="sr-Cyrl-CS" dirty="0"/>
              <a:t>)</a:t>
            </a:r>
            <a:r>
              <a:rPr lang="sr-Latn-CS" dirty="0"/>
              <a:t>.</a:t>
            </a:r>
            <a:endParaRPr lang="sr-Latn-RS" dirty="0"/>
          </a:p>
          <a:p>
            <a:pPr lvl="0"/>
            <a:r>
              <a:rPr lang="sr-Latn-CS" b="1" dirty="0"/>
              <a:t>Sub</a:t>
            </a:r>
            <a:r>
              <a:rPr lang="sr-Cyrl-CS" b="1" dirty="0"/>
              <a:t>- </a:t>
            </a:r>
            <a:r>
              <a:rPr lang="sr-Latn-CS" b="1" dirty="0"/>
              <a:t>ili infratentorijumske lezije</a:t>
            </a:r>
            <a:r>
              <a:rPr lang="sr-Latn-CS" i="1" dirty="0"/>
              <a:t>, </a:t>
            </a:r>
            <a:r>
              <a:rPr lang="sr-Latn-CS" dirty="0"/>
              <a:t>tj</a:t>
            </a:r>
            <a:r>
              <a:rPr lang="sr-Cyrl-CS" dirty="0"/>
              <a:t>.</a:t>
            </a:r>
            <a:r>
              <a:rPr lang="sr-Cyrl-CS" i="1" dirty="0"/>
              <a:t> </a:t>
            </a:r>
            <a:r>
              <a:rPr lang="sr-Latn-CS" dirty="0"/>
              <a:t>direktnog ili indirektnog (hernijacija moždanog tkiva)</a:t>
            </a:r>
            <a:r>
              <a:rPr lang="sr-Latn-CS" i="1" dirty="0"/>
              <a:t> o</a:t>
            </a:r>
            <a:r>
              <a:rPr lang="sr-Cyrl-CS" i="1" dirty="0"/>
              <a:t>š</a:t>
            </a:r>
            <a:r>
              <a:rPr lang="sr-Latn-CS" i="1" dirty="0"/>
              <a:t>te</a:t>
            </a:r>
            <a:r>
              <a:rPr lang="sr-Cyrl-CS" i="1" dirty="0"/>
              <a:t>ć</a:t>
            </a:r>
            <a:r>
              <a:rPr lang="sr-Latn-CS" i="1" dirty="0"/>
              <a:t>enja mo</a:t>
            </a:r>
            <a:r>
              <a:rPr lang="sr-Cyrl-CS" i="1" dirty="0"/>
              <a:t>ž</a:t>
            </a:r>
            <a:r>
              <a:rPr lang="sr-Latn-CS" i="1" dirty="0"/>
              <a:t>danog stabla</a:t>
            </a:r>
            <a:r>
              <a:rPr lang="sr-Cyrl-CS" dirty="0"/>
              <a:t>;   </a:t>
            </a:r>
            <a:endParaRPr lang="sr-Latn-RS" dirty="0"/>
          </a:p>
          <a:p>
            <a:pPr lvl="0"/>
            <a:r>
              <a:rPr lang="sr-Latn-CS" b="1" dirty="0"/>
              <a:t>masi</a:t>
            </a:r>
            <a:r>
              <a:rPr lang="es-ES" b="1" dirty="0" err="1"/>
              <a:t>vnih</a:t>
            </a:r>
            <a:r>
              <a:rPr lang="es-ES" b="1" dirty="0"/>
              <a:t> o</a:t>
            </a:r>
            <a:r>
              <a:rPr lang="sr-Cyrl-CS" b="1" dirty="0"/>
              <a:t>š</a:t>
            </a:r>
            <a:r>
              <a:rPr lang="es-ES" b="1" dirty="0"/>
              <a:t>te</a:t>
            </a:r>
            <a:r>
              <a:rPr lang="sr-Cyrl-CS" b="1" dirty="0"/>
              <a:t>ć</a:t>
            </a:r>
            <a:r>
              <a:rPr lang="es-ES" b="1" dirty="0" err="1"/>
              <a:t>enja</a:t>
            </a:r>
            <a:r>
              <a:rPr lang="es-ES" b="1" dirty="0"/>
              <a:t> </a:t>
            </a:r>
            <a:r>
              <a:rPr lang="es-ES" b="1" dirty="0" err="1"/>
              <a:t>mozga</a:t>
            </a:r>
            <a:r>
              <a:rPr lang="es-ES" b="1" dirty="0"/>
              <a:t> u </a:t>
            </a:r>
            <a:r>
              <a:rPr lang="es-ES" b="1" dirty="0" err="1"/>
              <a:t>celini</a:t>
            </a:r>
            <a:r>
              <a:rPr lang="sr-Cyrl-CS" b="1" dirty="0" smtClean="0"/>
              <a:t>.</a:t>
            </a: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28009457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dirty="0" smtClean="0"/>
              <a:t>Osnovni </a:t>
            </a:r>
            <a:r>
              <a:rPr lang="sr-Latn-CS" dirty="0"/>
              <a:t>mehanizmi u svim stanjima koja dovode do izmenjene svesti, bilo da se radi o primarnim bolestima mozga ili o sekundarnim posledicama metaboličkih disfunkcija ili sistemskih bolesti, su </a:t>
            </a:r>
            <a:r>
              <a:rPr lang="sr-Latn-CS" i="1" dirty="0"/>
              <a:t>poremećeni krvni protok u mozgu</a:t>
            </a:r>
            <a:r>
              <a:rPr lang="sr-Latn-CS" dirty="0"/>
              <a:t> (</a:t>
            </a:r>
            <a:r>
              <a:rPr lang="sr-Latn-CS" b="1" dirty="0"/>
              <a:t>anoksična encefalopatija, cerebrovaskularne bolesti</a:t>
            </a:r>
            <a:r>
              <a:rPr lang="sr-Latn-CS" dirty="0"/>
              <a:t>) ili </a:t>
            </a:r>
            <a:r>
              <a:rPr lang="sr-Latn-CS" i="1" dirty="0"/>
              <a:t>poremećeni metabolizam neurona</a:t>
            </a:r>
            <a:r>
              <a:rPr lang="sr-Latn-CS" dirty="0"/>
              <a:t> (</a:t>
            </a:r>
            <a:r>
              <a:rPr lang="sr-Latn-CS" b="1" dirty="0"/>
              <a:t>hiper- i hipoglikemija, uremija, deficit vitamina, endokrine bolesti, poremećaji elektrolita</a:t>
            </a:r>
            <a:r>
              <a:rPr lang="sr-Latn-CS" dirty="0"/>
              <a:t> i sl.). </a:t>
            </a:r>
            <a:endParaRPr lang="en-US" dirty="0" smtClean="0"/>
          </a:p>
          <a:p>
            <a:r>
              <a:rPr lang="sr-Latn-CS" dirty="0" smtClean="0"/>
              <a:t>Prema </a:t>
            </a:r>
            <a:r>
              <a:rPr lang="sr-Latn-CS" dirty="0"/>
              <a:t>tome, koma je uvek simptom neke bolesti</a:t>
            </a:r>
            <a:r>
              <a:rPr lang="sr-Latn-CS" dirty="0" smtClean="0"/>
              <a:t>!</a:t>
            </a:r>
            <a:endParaRPr lang="en-US" dirty="0" smtClean="0"/>
          </a:p>
          <a:p>
            <a:r>
              <a:rPr lang="sr-Latn-CS" dirty="0" smtClean="0"/>
              <a:t> </a:t>
            </a:r>
            <a:r>
              <a:rPr lang="sr-Latn-CS" dirty="0"/>
              <a:t>Uzroci kome su kod 1/3 bolesnika bolesti mozga, a kod preostale 2/3 sistemske </a:t>
            </a:r>
            <a:r>
              <a:rPr lang="sr-Latn-CS" dirty="0" smtClean="0"/>
              <a:t>bolesti</a:t>
            </a: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28513220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666" y="514314"/>
            <a:ext cx="10289219" cy="580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34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 smtClean="0"/>
              <a:t>BUDNOST</a:t>
            </a:r>
            <a:r>
              <a:rPr lang="sr-Latn-RS" b="1" dirty="0"/>
              <a:t/>
            </a:r>
            <a:br>
              <a:rPr lang="sr-Latn-RS" b="1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Latn-CS" i="1" dirty="0" smtClean="0"/>
              <a:t>kvantitativnu </a:t>
            </a:r>
            <a:r>
              <a:rPr lang="sr-Latn-CS" i="1" dirty="0"/>
              <a:t>svest</a:t>
            </a:r>
            <a:r>
              <a:rPr lang="sr-Latn-CS" dirty="0"/>
              <a:t>, čiji se stepen u normalnim okolnostima menja prema cirkumdijalnom ritmu od maksimalne budnosti do dubokog sna. </a:t>
            </a:r>
            <a:endParaRPr lang="sr-Latn-CS" dirty="0" smtClean="0"/>
          </a:p>
          <a:p>
            <a:r>
              <a:rPr lang="sr-Latn-CS" dirty="0" smtClean="0"/>
              <a:t>Budnost </a:t>
            </a:r>
            <a:r>
              <a:rPr lang="sr-Latn-CS" dirty="0"/>
              <a:t>odražava funkcionisanje aktivirajućeg retikularnog sistema moždanog stabla i diencefalona, koji se preko talamičkih relejnih jedara difuzno projektuje u koru mozga </a:t>
            </a:r>
            <a:endParaRPr lang="sr-Latn-RS" dirty="0"/>
          </a:p>
          <a:p>
            <a:r>
              <a:rPr lang="sr-Cyrl-CS" dirty="0" smtClean="0"/>
              <a:t>Prolazni</a:t>
            </a:r>
            <a:r>
              <a:rPr lang="sr-Latn-CS" dirty="0"/>
              <a:t>, </a:t>
            </a:r>
            <a:r>
              <a:rPr lang="sr-Cyrl-CS" dirty="0"/>
              <a:t>najčešće kratkotrajni gubi</a:t>
            </a:r>
            <a:r>
              <a:rPr lang="sr-Latn-CS" dirty="0"/>
              <a:t>ci</a:t>
            </a:r>
            <a:r>
              <a:rPr lang="sr-Cyrl-CS" dirty="0"/>
              <a:t> ili poremećaj</a:t>
            </a:r>
            <a:r>
              <a:rPr lang="sr-Latn-CS" dirty="0"/>
              <a:t>i</a:t>
            </a:r>
            <a:r>
              <a:rPr lang="sr-Cyrl-CS" dirty="0"/>
              <a:t> svesti </a:t>
            </a:r>
            <a:r>
              <a:rPr lang="sr-Latn-CS" dirty="0"/>
              <a:t>mogu biti izazvani poremećajima perfuzije mozga (sinkopa), epileptičkim napadima, metaboličkim poremećajima, naglim porastom intrakranijalnog pritiska ili poremećajima spavanja.</a:t>
            </a:r>
            <a:r>
              <a:rPr lang="sr-Cyrl-CS" dirty="0"/>
              <a:t> 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286103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ANAMNESTIČKI PODACI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737336"/>
          </a:xfrm>
        </p:spPr>
        <p:txBody>
          <a:bodyPr>
            <a:normAutofit fontScale="92500" lnSpcReduction="20000"/>
          </a:bodyPr>
          <a:lstStyle/>
          <a:p>
            <a:r>
              <a:rPr lang="sr-Latn-CS" dirty="0" smtClean="0"/>
              <a:t>Posebno </a:t>
            </a:r>
            <a:r>
              <a:rPr lang="sr-Latn-CS" dirty="0"/>
              <a:t>su važni podaci o okolnostima i načinu nastanka </a:t>
            </a:r>
            <a:r>
              <a:rPr lang="sr-Latn-CS" dirty="0" smtClean="0"/>
              <a:t>kome</a:t>
            </a:r>
            <a:r>
              <a:rPr lang="sr-Cyrl-RS" dirty="0"/>
              <a:t>:</a:t>
            </a:r>
            <a:endParaRPr lang="en-US" dirty="0" smtClean="0"/>
          </a:p>
          <a:p>
            <a:r>
              <a:rPr lang="sr-Latn-CS" dirty="0" smtClean="0"/>
              <a:t>a</a:t>
            </a:r>
            <a:r>
              <a:rPr lang="sr-Latn-CS" dirty="0"/>
              <a:t>) nagli početak ukazuje na vaskularnu etiologiju, pre svega na moždani udar u predelu moždanog stabla ili subarahnoidalnu hemoragiju;</a:t>
            </a:r>
            <a:endParaRPr lang="sr-Latn-RS" dirty="0"/>
          </a:p>
          <a:p>
            <a:r>
              <a:rPr lang="sr-Latn-CS" dirty="0"/>
              <a:t>b) brza progresija (od nekoliko minuta do par sati) piramidnog deficita, afazije i hemihipestezije do kome karakteristična je za intracerebralna krvarenja;</a:t>
            </a:r>
            <a:endParaRPr lang="sr-Latn-RS" dirty="0"/>
          </a:p>
          <a:p>
            <a:r>
              <a:rPr lang="sr-Latn-CS" dirty="0"/>
              <a:t>c) kada neurološke tegobe (glavobolja, psihičke izmene, piramidni deficit i sl.) prethode razvoju kome više dana ili nedelja treba posumnjati na tumor mozga, hronični subduralni hematom ili apsces mozga (najčešće prisutno febrilno stanje);</a:t>
            </a:r>
            <a:endParaRPr lang="sr-Latn-RS" dirty="0"/>
          </a:p>
          <a:p>
            <a:r>
              <a:rPr lang="sr-Latn-CS" dirty="0"/>
              <a:t>d) koma kojoj prethodi konfuzno ili delirantno stanje, bez znakova lateralizacije, je najčešće posledica metaboličkih poremećaja.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556727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CS" sz="2900" b="1" dirty="0"/>
              <a:t>Inspekcijom </a:t>
            </a:r>
            <a:r>
              <a:rPr lang="sr-Latn-CS" sz="2900" dirty="0"/>
              <a:t>se mogu konstatovati znaci traume glave. </a:t>
            </a:r>
            <a:endParaRPr lang="sr-Cyrl-RS" sz="2900" dirty="0" smtClean="0"/>
          </a:p>
          <a:p>
            <a:r>
              <a:rPr lang="sr-Latn-CS" sz="2900" dirty="0" smtClean="0"/>
              <a:t>Indirektni </a:t>
            </a:r>
            <a:r>
              <a:rPr lang="sr-Latn-CS" sz="2900" dirty="0"/>
              <a:t>znaci su npr. periorbitalni hematomi (</a:t>
            </a:r>
            <a:r>
              <a:rPr lang="sr-Latn-CS" sz="2900" b="1" dirty="0">
                <a:sym typeface="Symbol" panose="05050102010706020507" pitchFamily="18" charset="2"/>
              </a:rPr>
              <a:t></a:t>
            </a:r>
            <a:r>
              <a:rPr lang="sr-Latn-CS" sz="2900" b="1" dirty="0"/>
              <a:t>u vidu naočara</a:t>
            </a:r>
            <a:r>
              <a:rPr lang="sr-Latn-CS" sz="2900" i="1" dirty="0">
                <a:sym typeface="Symbol" panose="05050102010706020507" pitchFamily="18" charset="2"/>
              </a:rPr>
              <a:t></a:t>
            </a:r>
            <a:r>
              <a:rPr lang="sr-Latn-CS" sz="2900" dirty="0"/>
              <a:t>) ili retroaurikularni hematomi koji ukazuju na frakturu kostiju baze lobanje ili rinoreja i otoreja (isticanje likvora iz nosa i ušiju). Likvor ima veći sadržaj glukoze i hlorida od nazalnog sekreta, što je važno za njihovo razlikovanje!</a:t>
            </a:r>
            <a:endParaRPr lang="sr-Latn-RS" sz="2900" dirty="0"/>
          </a:p>
          <a:p>
            <a:r>
              <a:rPr lang="sr-Latn-CS" sz="2900" dirty="0"/>
              <a:t>Inspekcijom kože može se konstatovati </a:t>
            </a:r>
            <a:r>
              <a:rPr lang="sr-Latn-CS" sz="2900" b="1" dirty="0"/>
              <a:t>bledilo</a:t>
            </a:r>
            <a:r>
              <a:rPr lang="sr-Latn-CS" sz="2900" dirty="0"/>
              <a:t> kod stanja šoka i hipoglikemije, </a:t>
            </a:r>
            <a:r>
              <a:rPr lang="sr-Latn-CS" sz="2900" b="1" dirty="0"/>
              <a:t>rumenilo</a:t>
            </a:r>
            <a:r>
              <a:rPr lang="sr-Latn-CS" sz="2900" dirty="0"/>
              <a:t> kod trovanja CO ili intracerebralne hemoragije, </a:t>
            </a:r>
            <a:r>
              <a:rPr lang="sr-Latn-CS" sz="2900" b="1" dirty="0"/>
              <a:t>cijanoza</a:t>
            </a:r>
            <a:r>
              <a:rPr lang="sr-Latn-CS" sz="2900" dirty="0"/>
              <a:t> kod globalne hipoksije, </a:t>
            </a:r>
            <a:r>
              <a:rPr lang="sr-Latn-CS" sz="2900" b="1" dirty="0"/>
              <a:t>žutica </a:t>
            </a:r>
            <a:r>
              <a:rPr lang="sr-Latn-CS" sz="2900" dirty="0"/>
              <a:t>kod bolesti jetre, </a:t>
            </a:r>
            <a:r>
              <a:rPr lang="sr-Latn-CS" sz="2900" b="1" dirty="0"/>
              <a:t>etilični facijes </a:t>
            </a:r>
            <a:r>
              <a:rPr lang="sr-Latn-CS" sz="2900" dirty="0"/>
              <a:t>kod alkoholičara, </a:t>
            </a:r>
            <a:r>
              <a:rPr lang="sr-Latn-CS" sz="2900" b="1" dirty="0"/>
              <a:t>tragovi </a:t>
            </a:r>
            <a:r>
              <a:rPr lang="sr-Latn-CS" sz="2900" dirty="0"/>
              <a:t>od uboda igle duž vena kod narkomana i sl.</a:t>
            </a:r>
            <a:endParaRPr lang="sr-Latn-RS" sz="2900" dirty="0"/>
          </a:p>
          <a:p>
            <a:r>
              <a:rPr lang="sr-Latn-CS" sz="2900" b="1" dirty="0" smtClean="0"/>
              <a:t>DISANJE</a:t>
            </a:r>
            <a:r>
              <a:rPr lang="sr-Latn-CS" sz="2900" dirty="0" smtClean="0"/>
              <a:t>. </a:t>
            </a:r>
            <a:r>
              <a:rPr lang="sr-Latn-CS" sz="2900" dirty="0"/>
              <a:t>Prolaznost respiratornih puteva i kvalitet disanja je od ključne važnosti u komi i zahteva hitnu korekciju ukoliko je neadekvatno. </a:t>
            </a:r>
            <a:endParaRPr lang="sr-Latn-RS" sz="2900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302500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Latn-CS" sz="2900" b="1" dirty="0" smtClean="0"/>
              <a:t>Arterijski </a:t>
            </a:r>
            <a:r>
              <a:rPr lang="sr-Latn-CS" sz="2900" b="1" dirty="0"/>
              <a:t>pritisak i srčana radnja </a:t>
            </a:r>
            <a:r>
              <a:rPr lang="sr-Latn-CS" sz="2900" dirty="0"/>
              <a:t>mogu pokazati značajne poremećaje u vidu hipertenzije (moždana krvarenja, hipertenzivne encefalopatije), hipotenzije (šokno stanje) i poremećaja ritma (uzrok hipoksije, moždanog udara i sl</a:t>
            </a:r>
            <a:r>
              <a:rPr lang="sr-Latn-CS" sz="2900" dirty="0" smtClean="0"/>
              <a:t>.)</a:t>
            </a:r>
            <a:endParaRPr lang="sr-Cyrl-RS" sz="2900" dirty="0" smtClean="0"/>
          </a:p>
          <a:p>
            <a:r>
              <a:rPr lang="sr-Latn-CS" sz="3200" dirty="0"/>
              <a:t>Pozitivni </a:t>
            </a:r>
            <a:r>
              <a:rPr lang="sr-Latn-CS" sz="3200" b="1" dirty="0"/>
              <a:t>meningealni znaci </a:t>
            </a:r>
            <a:r>
              <a:rPr lang="sr-Latn-CS" sz="3200" dirty="0"/>
              <a:t>ukazuju na meningitise, meningoencefalitise, subarahnoidalna ili intracerebralna krvarenja sa prodorom u subarahnoidalni prostor. </a:t>
            </a:r>
            <a:endParaRPr lang="sr-Latn-RS" sz="3200" dirty="0"/>
          </a:p>
          <a:p>
            <a:r>
              <a:rPr lang="sr-Latn-CS" sz="3200" b="1" dirty="0"/>
              <a:t>Položaj glave i očiju</a:t>
            </a:r>
            <a:r>
              <a:rPr lang="sr-Latn-CS" sz="3200" i="1" dirty="0"/>
              <a:t>. </a:t>
            </a:r>
            <a:r>
              <a:rPr lang="sr-Latn-CS" sz="3200" dirty="0"/>
              <a:t>Prilikom oštećenja hemisfere postoji konjugovana devijacija očiju (i glave) ka oštećenoj strani, a suprotno od hemiplegije (</a:t>
            </a:r>
            <a:r>
              <a:rPr lang="sr-Latn-CS" sz="3200" i="1" dirty="0">
                <a:sym typeface="Symbol" panose="05050102010706020507" pitchFamily="18" charset="2"/>
              </a:rPr>
              <a:t></a:t>
            </a:r>
            <a:r>
              <a:rPr lang="sr-Latn-CS" sz="3200" b="1" dirty="0"/>
              <a:t>bolesnik gleda u sopstveno žarište</a:t>
            </a:r>
            <a:r>
              <a:rPr lang="sr-Latn-CS" sz="3200" i="1" dirty="0">
                <a:sym typeface="Symbol" panose="05050102010706020507" pitchFamily="18" charset="2"/>
              </a:rPr>
              <a:t></a:t>
            </a:r>
            <a:r>
              <a:rPr lang="sr-Latn-CS" sz="3200" dirty="0"/>
              <a:t>). </a:t>
            </a:r>
            <a:endParaRPr lang="sr-Cyrl-RS" sz="3200" dirty="0" smtClean="0"/>
          </a:p>
          <a:p>
            <a:r>
              <a:rPr lang="sr-Latn-CS" sz="3200" dirty="0" smtClean="0"/>
              <a:t>Kod </a:t>
            </a:r>
            <a:r>
              <a:rPr lang="sr-Latn-CS" sz="3200" dirty="0"/>
              <a:t>jednostranog oštećenja ponsa pogled devira na suprotnu stranu od žarišta. </a:t>
            </a:r>
            <a:endParaRPr lang="sr-Latn-RS" sz="3200" dirty="0"/>
          </a:p>
          <a:p>
            <a:endParaRPr lang="sr-Latn-RS" sz="2900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063613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/>
              <a:t>Pregled</a:t>
            </a:r>
            <a:r>
              <a:rPr lang="en-US" b="1" dirty="0"/>
              <a:t> </a:t>
            </a:r>
            <a:r>
              <a:rPr lang="en-US" b="1" dirty="0" err="1"/>
              <a:t>očnog</a:t>
            </a:r>
            <a:r>
              <a:rPr lang="en-US" b="1" dirty="0"/>
              <a:t> </a:t>
            </a:r>
            <a:r>
              <a:rPr lang="en-US" b="1" dirty="0" err="1"/>
              <a:t>dna</a:t>
            </a:r>
            <a:r>
              <a:rPr lang="en-US" b="1" dirty="0"/>
              <a:t>. </a:t>
            </a:r>
            <a:r>
              <a:rPr lang="en-US" dirty="0" err="1"/>
              <a:t>Nalaz</a:t>
            </a:r>
            <a:r>
              <a:rPr lang="en-US" dirty="0"/>
              <a:t> edema </a:t>
            </a:r>
            <a:r>
              <a:rPr lang="en-US" dirty="0" err="1"/>
              <a:t>papile</a:t>
            </a:r>
            <a:r>
              <a:rPr lang="en-US" dirty="0"/>
              <a:t> </a:t>
            </a:r>
            <a:r>
              <a:rPr lang="en-US" dirty="0" err="1"/>
              <a:t>očnog</a:t>
            </a:r>
            <a:r>
              <a:rPr lang="en-US" dirty="0"/>
              <a:t> </a:t>
            </a:r>
            <a:r>
              <a:rPr lang="en-US" dirty="0" err="1"/>
              <a:t>živca</a:t>
            </a:r>
            <a:r>
              <a:rPr lang="en-US" dirty="0"/>
              <a:t> </a:t>
            </a:r>
            <a:r>
              <a:rPr lang="en-US" dirty="0" err="1"/>
              <a:t>govori</a:t>
            </a:r>
            <a:r>
              <a:rPr lang="en-US" dirty="0"/>
              <a:t> o </a:t>
            </a:r>
            <a:r>
              <a:rPr lang="en-US" dirty="0" err="1"/>
              <a:t>ozbiljnom</a:t>
            </a:r>
            <a:r>
              <a:rPr lang="en-US" dirty="0"/>
              <a:t> </a:t>
            </a:r>
            <a:r>
              <a:rPr lang="en-US" dirty="0" err="1"/>
              <a:t>trpljenju</a:t>
            </a:r>
            <a:r>
              <a:rPr lang="en-US" dirty="0"/>
              <a:t> </a:t>
            </a:r>
            <a:r>
              <a:rPr lang="en-US" dirty="0" err="1"/>
              <a:t>mozga</a:t>
            </a:r>
            <a:r>
              <a:rPr lang="en-US" dirty="0"/>
              <a:t>, </a:t>
            </a:r>
            <a:r>
              <a:rPr lang="en-US" dirty="0" err="1"/>
              <a:t>potrebi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intenzivnom</a:t>
            </a:r>
            <a:r>
              <a:rPr lang="en-US" dirty="0"/>
              <a:t> </a:t>
            </a:r>
            <a:r>
              <a:rPr lang="en-US" dirty="0" err="1"/>
              <a:t>antiedematoznom</a:t>
            </a:r>
            <a:r>
              <a:rPr lang="en-US" dirty="0"/>
              <a:t> </a:t>
            </a:r>
            <a:r>
              <a:rPr lang="en-US" dirty="0" err="1"/>
              <a:t>terapijom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istovremeno</a:t>
            </a:r>
            <a:r>
              <a:rPr lang="en-US" dirty="0"/>
              <a:t>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relativnu</a:t>
            </a:r>
            <a:r>
              <a:rPr lang="en-US" dirty="0"/>
              <a:t> </a:t>
            </a:r>
            <a:r>
              <a:rPr lang="en-US" dirty="0" err="1"/>
              <a:t>kontraindikaciju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lumbalnu</a:t>
            </a:r>
            <a:r>
              <a:rPr lang="en-US" dirty="0"/>
              <a:t> </a:t>
            </a:r>
            <a:r>
              <a:rPr lang="en-US" dirty="0" err="1"/>
              <a:t>punkciju</a:t>
            </a:r>
            <a:r>
              <a:rPr lang="en-US" dirty="0"/>
              <a:t> (</a:t>
            </a:r>
            <a:r>
              <a:rPr lang="en-US" dirty="0" err="1"/>
              <a:t>zbog</a:t>
            </a:r>
            <a:r>
              <a:rPr lang="en-US" dirty="0"/>
              <a:t> </a:t>
            </a:r>
            <a:r>
              <a:rPr lang="en-US" dirty="0" err="1"/>
              <a:t>mogućeg</a:t>
            </a:r>
            <a:r>
              <a:rPr lang="en-US" dirty="0"/>
              <a:t> </a:t>
            </a:r>
            <a:r>
              <a:rPr lang="en-US" dirty="0" err="1"/>
              <a:t>uklještenja</a:t>
            </a:r>
            <a:r>
              <a:rPr lang="en-US" dirty="0"/>
              <a:t> </a:t>
            </a:r>
            <a:r>
              <a:rPr lang="en-US" dirty="0" err="1"/>
              <a:t>moždanog</a:t>
            </a:r>
            <a:r>
              <a:rPr lang="en-US" dirty="0"/>
              <a:t> </a:t>
            </a:r>
            <a:r>
              <a:rPr lang="en-US" dirty="0" err="1"/>
              <a:t>tkiva</a:t>
            </a:r>
            <a:r>
              <a:rPr lang="en-US" dirty="0"/>
              <a:t>). </a:t>
            </a:r>
            <a:r>
              <a:rPr lang="en-US" dirty="0" err="1"/>
              <a:t>Retinalne</a:t>
            </a:r>
            <a:r>
              <a:rPr lang="en-US" dirty="0"/>
              <a:t> </a:t>
            </a:r>
            <a:r>
              <a:rPr lang="en-US" dirty="0" err="1"/>
              <a:t>hemoragije</a:t>
            </a:r>
            <a:r>
              <a:rPr lang="en-US" dirty="0"/>
              <a:t> se </a:t>
            </a:r>
            <a:r>
              <a:rPr lang="en-US" dirty="0" err="1"/>
              <a:t>najčešće</a:t>
            </a:r>
            <a:r>
              <a:rPr lang="en-US" dirty="0"/>
              <a:t> </a:t>
            </a:r>
            <a:r>
              <a:rPr lang="en-US" dirty="0" err="1"/>
              <a:t>javljaju</a:t>
            </a:r>
            <a:r>
              <a:rPr lang="en-US" dirty="0"/>
              <a:t> </a:t>
            </a:r>
            <a:r>
              <a:rPr lang="en-US" dirty="0" err="1"/>
              <a:t>kod</a:t>
            </a:r>
            <a:r>
              <a:rPr lang="en-US" dirty="0"/>
              <a:t> </a:t>
            </a:r>
            <a:r>
              <a:rPr lang="en-US" dirty="0" err="1"/>
              <a:t>bolesnika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subarahnoidalnom</a:t>
            </a:r>
            <a:r>
              <a:rPr lang="en-US" dirty="0"/>
              <a:t> </a:t>
            </a:r>
            <a:r>
              <a:rPr lang="en-US" dirty="0" err="1"/>
              <a:t>hemoragijom</a:t>
            </a:r>
            <a:r>
              <a:rPr lang="en-US" dirty="0"/>
              <a:t>.</a:t>
            </a:r>
            <a:endParaRPr lang="sr-Latn-RS" dirty="0"/>
          </a:p>
          <a:p>
            <a:r>
              <a:rPr lang="en-US" b="1" dirty="0" err="1"/>
              <a:t>Pregled</a:t>
            </a:r>
            <a:r>
              <a:rPr lang="en-US" b="1" dirty="0"/>
              <a:t> </a:t>
            </a:r>
            <a:r>
              <a:rPr lang="en-US" b="1" dirty="0" err="1"/>
              <a:t>zenica</a:t>
            </a:r>
            <a:r>
              <a:rPr lang="en-US" b="1" dirty="0"/>
              <a:t>. </a:t>
            </a:r>
            <a:r>
              <a:rPr lang="en-US" dirty="0" err="1"/>
              <a:t>Normalna</a:t>
            </a:r>
            <a:r>
              <a:rPr lang="en-US" dirty="0"/>
              <a:t> </a:t>
            </a:r>
            <a:r>
              <a:rPr lang="sr-Latn-CS" dirty="0"/>
              <a:t>veličina i reaktivnost zenica je znak očuvanog integriteta vidnih aferentnih, kao i simpatičkih i parasimpatičkih eferentnih puteva. Međutim, određene abnormalnosti u njihovoj veličini i reakciji na svetlost kod komatoznih bolesnika imaju i lokalizacioni značaj</a:t>
            </a:r>
            <a:endParaRPr lang="sr-Latn-RS" sz="2900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0088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CS" b="1" dirty="0"/>
              <a:t>Okulocefalični refleks ili refleks lutkinih očiju</a:t>
            </a:r>
            <a:r>
              <a:rPr lang="sr-Latn-CS" dirty="0"/>
              <a:t> izvodi se tako što se glava bolesnika brzo pasivno okreće na jednu, pa na drugu stranu, kao i pasivno flektira, a potom ekstendira, čime se vrši stimulacija vestibularnog sistema i proprioceptora vrata. </a:t>
            </a:r>
            <a:endParaRPr lang="sr-Cyrl-RS" dirty="0" smtClean="0"/>
          </a:p>
          <a:p>
            <a:r>
              <a:rPr lang="sr-Latn-CS" dirty="0" smtClean="0"/>
              <a:t>Odgovor </a:t>
            </a:r>
            <a:r>
              <a:rPr lang="sr-Latn-CS" dirty="0"/>
              <a:t>kod komatoznog bolesnika može biti konjugovana devijacija očiju u smeru suprotnom od okretanja glave </a:t>
            </a:r>
            <a:r>
              <a:rPr lang="sr-Latn-CS" b="1" dirty="0"/>
              <a:t>(fenomen lutkinih očiju</a:t>
            </a:r>
            <a:r>
              <a:rPr lang="sr-Latn-CS" dirty="0"/>
              <a:t>), što znači da su očuvane veze izmedju vestibularnih i okulogirnih jedara, tj. da je funkcija moždanog stabla normalna, te da je verovatni uzrok kome kod takvog bolesnika obostrano oštećenje hemisfera. </a:t>
            </a:r>
            <a:endParaRPr lang="sr-Cyrl-RS" dirty="0" smtClean="0"/>
          </a:p>
          <a:p>
            <a:r>
              <a:rPr lang="sr-Latn-CS" dirty="0" smtClean="0"/>
              <a:t>Nepokretni</a:t>
            </a:r>
            <a:r>
              <a:rPr lang="sr-Latn-CS" dirty="0"/>
              <a:t>, fiksirani, medioponirani bulbusi uprkos opisanim pokretima ukazuju na oštećenje moždanog stabla. Prilikom izvodjenja ovog refleksa potrebno je prethodno isključiti mogućnost traume vratne kičme. 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0843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10242" name="Picture 2" descr="Reflex Eye Movements (Doll's Eyes and Caloric Testing) | SpringerLi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20" y="230819"/>
            <a:ext cx="7535209" cy="654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33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CS" b="1" dirty="0" smtClean="0"/>
              <a:t>Kalorijski </a:t>
            </a:r>
            <a:r>
              <a:rPr lang="sr-Latn-CS" b="1" dirty="0"/>
              <a:t>test </a:t>
            </a:r>
            <a:r>
              <a:rPr lang="sr-Latn-CS" dirty="0"/>
              <a:t>se izvodi tako što se glava bolesnika postavi pod uglom od 30</a:t>
            </a:r>
            <a:r>
              <a:rPr lang="sr-Latn-CS" dirty="0">
                <a:sym typeface="Symbol" panose="05050102010706020507" pitchFamily="18" charset="2"/>
              </a:rPr>
              <a:t></a:t>
            </a:r>
            <a:r>
              <a:rPr lang="sr-Latn-CS" dirty="0"/>
              <a:t>-60</a:t>
            </a:r>
            <a:r>
              <a:rPr lang="sr-Latn-CS" dirty="0">
                <a:sym typeface="Symbol" panose="05050102010706020507" pitchFamily="18" charset="2"/>
              </a:rPr>
              <a:t></a:t>
            </a:r>
            <a:r>
              <a:rPr lang="sr-Latn-CS" dirty="0"/>
              <a:t>, čime se lateralni semicirkularni kanal postavi u vertikalan položaj, a zatim se 30-100 ml hladne vode sipa u spoljašnji ušni kanal. </a:t>
            </a:r>
            <a:endParaRPr lang="sr-Cyrl-RS" dirty="0" smtClean="0"/>
          </a:p>
          <a:p>
            <a:r>
              <a:rPr lang="sr-Latn-CS" dirty="0" smtClean="0"/>
              <a:t>Prethodno </a:t>
            </a:r>
            <a:r>
              <a:rPr lang="sr-Latn-CS" dirty="0"/>
              <a:t>se proveri da li je očuvana  bubna opna i da li je ušni kanal prohodan</a:t>
            </a:r>
            <a:r>
              <a:rPr lang="sr-Latn-CS" dirty="0" smtClean="0"/>
              <a:t>.</a:t>
            </a:r>
            <a:endParaRPr lang="sr-Cyrl-RS" dirty="0" smtClean="0"/>
          </a:p>
          <a:p>
            <a:r>
              <a:rPr lang="sr-Latn-CS" dirty="0" smtClean="0"/>
              <a:t> </a:t>
            </a:r>
            <a:r>
              <a:rPr lang="sr-Latn-CS" dirty="0"/>
              <a:t>Posle 3-5 minuta ista procedura se ponavlja na suprotnoj strani. Normalno, kada su strukture moždanog stabla očuvane, dobija se nistagmus sa brzom komponentom u pravcu suprotnom od stimulisanog uva (spora komponenta u pravcu stimulisanog uva). U slučaju ubrizgavanja tople vode, komponente nistagmusa su suprotne. </a:t>
            </a:r>
            <a:endParaRPr lang="sr-Cyrl-RS" dirty="0" smtClean="0"/>
          </a:p>
          <a:p>
            <a:r>
              <a:rPr lang="sr-Latn-CS" dirty="0" smtClean="0"/>
              <a:t>Ukoliko </a:t>
            </a:r>
            <a:r>
              <a:rPr lang="sr-Latn-CS" dirty="0"/>
              <a:t>ovaj odgovor izostane sa jedne ili obe strane, postoji istostrana lezija moždanog stabla ili labirinta.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46568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upload.wikimedia.org/wikipedia/commons/5/5e/Reflexo_Vest%C3%ADbulo_Cal%C3%B3ric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16" y="1404579"/>
            <a:ext cx="5463990" cy="405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348" y="2100900"/>
            <a:ext cx="5143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819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Latn-CS" dirty="0"/>
              <a:t>Spontani </a:t>
            </a:r>
            <a:r>
              <a:rPr lang="sr-Latn-CS" i="1" dirty="0"/>
              <a:t>motorni odgovor</a:t>
            </a:r>
            <a:r>
              <a:rPr lang="sr-Latn-CS" dirty="0"/>
              <a:t> (pokretljivost ekstremiteta) kod bolesnika u komi može u potpunosti da izostane. </a:t>
            </a:r>
            <a:endParaRPr lang="sr-Cyrl-RS" dirty="0" smtClean="0"/>
          </a:p>
          <a:p>
            <a:r>
              <a:rPr lang="sr-Latn-CS" dirty="0" smtClean="0"/>
              <a:t>Ako </a:t>
            </a:r>
            <a:r>
              <a:rPr lang="sr-Latn-CS" dirty="0"/>
              <a:t>pokreta nema samo na jednoj strani ili su pokreti jasno asimetrični, verovatno je u pitanju hemiplegija/hemipareza kao znak strukturnog oštećenja mozga</a:t>
            </a:r>
            <a:r>
              <a:rPr lang="sr-Latn-CS" dirty="0" smtClean="0"/>
              <a:t>.</a:t>
            </a:r>
            <a:endParaRPr lang="sr-Cyrl-RS" dirty="0" smtClean="0"/>
          </a:p>
          <a:p>
            <a:r>
              <a:rPr lang="sr-Latn-CS" dirty="0" smtClean="0"/>
              <a:t> </a:t>
            </a:r>
            <a:r>
              <a:rPr lang="sr-Latn-CS" dirty="0"/>
              <a:t>Epileptički pokreti mogu biti generalizovani tonično-klonični, kada nemaju lokalizacioni značaj, ili fokalni, kada imaju lokalizacioni značaj. </a:t>
            </a:r>
            <a:endParaRPr lang="sr-Cyrl-RS" dirty="0" smtClean="0"/>
          </a:p>
          <a:p>
            <a:r>
              <a:rPr lang="sr-Latn-CS" dirty="0" smtClean="0"/>
              <a:t>Mioklonički </a:t>
            </a:r>
            <a:r>
              <a:rPr lang="sr-Latn-CS" dirty="0"/>
              <a:t>trzajevi (mioklonizmi) su najčešće znak metaboličkih encefalopatija.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4493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5469383" cy="3675192"/>
          </a:xfrm>
        </p:spPr>
        <p:txBody>
          <a:bodyPr>
            <a:normAutofit fontScale="92500" lnSpcReduction="20000"/>
          </a:bodyPr>
          <a:lstStyle/>
          <a:p>
            <a:r>
              <a:rPr lang="sr-Latn-CS" dirty="0" smtClean="0"/>
              <a:t>Ako </a:t>
            </a:r>
            <a:r>
              <a:rPr lang="sr-Latn-CS" dirty="0"/>
              <a:t>položaj tela komatoznog bolesnika podseća na normalan položaj koji osoba zauzima tokom spavanja, radi se o dobrom prognostičkom znaku</a:t>
            </a:r>
            <a:r>
              <a:rPr lang="sr-Latn-CS" dirty="0" smtClean="0"/>
              <a:t>.</a:t>
            </a:r>
            <a:endParaRPr lang="sr-Cyrl-RS" dirty="0" smtClean="0"/>
          </a:p>
          <a:p>
            <a:r>
              <a:rPr lang="sr-Latn-CS" dirty="0" smtClean="0"/>
              <a:t> </a:t>
            </a:r>
            <a:r>
              <a:rPr lang="sr-Latn-CS" dirty="0"/>
              <a:t>Sa druge strane, </a:t>
            </a:r>
            <a:r>
              <a:rPr lang="sr-Latn-CS" b="1" dirty="0" smtClean="0"/>
              <a:t>dekortikacioni </a:t>
            </a:r>
            <a:r>
              <a:rPr lang="sr-Latn-CS" b="1" dirty="0"/>
              <a:t>položaj </a:t>
            </a:r>
            <a:r>
              <a:rPr lang="sr-Latn-CS" dirty="0"/>
              <a:t>uključuje addukciju ruku uz fleksiju i hiperpronatorni položaj podlaktica i ručja, uz ekstenziju nogu. </a:t>
            </a:r>
            <a:endParaRPr lang="sr-Cyrl-RS" dirty="0" smtClean="0"/>
          </a:p>
          <a:p>
            <a:r>
              <a:rPr lang="sr-Latn-CS" dirty="0" smtClean="0"/>
              <a:t>Znak </a:t>
            </a:r>
            <a:r>
              <a:rPr lang="sr-Latn-CS" dirty="0"/>
              <a:t>je obično supratentorijalnih oštećenja, duboko u hemisferama ili odmah iznad mezencefalona i ima bolju prognozu od decerebracionog položaja. </a:t>
            </a:r>
            <a:r>
              <a:rPr lang="sr-Latn-CS" dirty="0" smtClean="0"/>
              <a:t> </a:t>
            </a:r>
            <a:endParaRPr lang="sr-Cyrl-RS" dirty="0" smtClean="0"/>
          </a:p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784" y="2556932"/>
            <a:ext cx="4676775" cy="367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5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3312110" cy="3318936"/>
          </a:xfrm>
        </p:spPr>
        <p:txBody>
          <a:bodyPr/>
          <a:lstStyle/>
          <a:p>
            <a:r>
              <a:rPr lang="sr-Latn-CS" dirty="0"/>
              <a:t>Prema tome, k</a:t>
            </a:r>
            <a:r>
              <a:rPr lang="sr-Cyrl-CS" dirty="0"/>
              <a:t>ora</a:t>
            </a:r>
            <a:r>
              <a:rPr lang="sr-Latn-CS" dirty="0"/>
              <a:t> mozga</a:t>
            </a:r>
            <a:r>
              <a:rPr lang="sr-Cyrl-CS" dirty="0"/>
              <a:t> i retikularna formacija moždanog stabla su </a:t>
            </a:r>
            <a:r>
              <a:rPr lang="sr-Latn-CS" dirty="0"/>
              <a:t>ključne</a:t>
            </a:r>
            <a:r>
              <a:rPr lang="sr-Cyrl-CS" dirty="0"/>
              <a:t> moždane strukture </a:t>
            </a:r>
            <a:r>
              <a:rPr lang="sr-Latn-CS" dirty="0"/>
              <a:t>za</a:t>
            </a:r>
            <a:r>
              <a:rPr lang="sr-Cyrl-CS" dirty="0"/>
              <a:t> održavanje svesnog stanja</a:t>
            </a:r>
            <a:r>
              <a:rPr lang="sr-Latn-CS" dirty="0"/>
              <a:t>. </a:t>
            </a:r>
          </a:p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567" y="2811991"/>
            <a:ext cx="5359777" cy="280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348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5238564" cy="3318936"/>
          </a:xfrm>
        </p:spPr>
        <p:txBody>
          <a:bodyPr>
            <a:normAutofit fontScale="92500"/>
          </a:bodyPr>
          <a:lstStyle/>
          <a:p>
            <a:r>
              <a:rPr lang="sr-Latn-CS" b="1" dirty="0" smtClean="0"/>
              <a:t>Decerebracioni </a:t>
            </a:r>
            <a:r>
              <a:rPr lang="sr-Latn-CS" b="1" dirty="0"/>
              <a:t>položaj </a:t>
            </a:r>
            <a:r>
              <a:rPr lang="sr-Latn-CS" dirty="0"/>
              <a:t>čine ekstenzija, addukcija i unutrašnja rotacija ruku, fleksija ručja i prstiju ruku, uz ekstenziju nogu i unutrašnju rotaciju stopala. Takav položaj je obično posledica oštećenja gornjeg dela moždanog stabla i diencefalona</a:t>
            </a:r>
            <a:r>
              <a:rPr lang="sr-Latn-CS" dirty="0" smtClean="0"/>
              <a:t>.). </a:t>
            </a:r>
            <a:endParaRPr lang="sr-Cyrl-RS" dirty="0" smtClean="0"/>
          </a:p>
          <a:p>
            <a:r>
              <a:rPr lang="sr-Latn-CS" dirty="0" smtClean="0"/>
              <a:t>Ove </a:t>
            </a:r>
            <a:r>
              <a:rPr lang="sr-Latn-CS" dirty="0"/>
              <a:t>položaje bolesnik zauzima spontano ili, češće, u odgovoru na bolne nadražaje.</a:t>
            </a:r>
            <a:endParaRPr lang="sr-Latn-RS" dirty="0"/>
          </a:p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897" y="2556932"/>
            <a:ext cx="4676775" cy="365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4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СОМАТСКИ ПРЕГЛЕД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CS" dirty="0"/>
              <a:t>Po završetku kompletnog neurološkog pregleda, koji osim navedenog podrazumeva i procenu svih refleksa koji govore o funkciji moždanog stabla (uz navedene, konjunktivalni i kornealni refleks, refleks mekog nepca i faringsa, refleks kašlja), vrši se odredjivanje zbira Glazgov-koma skale </a:t>
            </a:r>
            <a:endParaRPr lang="sr-Cyrl-RS" dirty="0"/>
          </a:p>
          <a:p>
            <a:r>
              <a:rPr lang="sr-Latn-CS" dirty="0" smtClean="0"/>
              <a:t> </a:t>
            </a:r>
            <a:r>
              <a:rPr lang="sr-Latn-CS" dirty="0"/>
              <a:t>On se dobija se ocenjivanjem otvaranja očiju, najboljeg verbalnog odgovora i najboljeg motornog odgovora. </a:t>
            </a:r>
            <a:endParaRPr lang="sr-Cyrl-RS" dirty="0" smtClean="0"/>
          </a:p>
          <a:p>
            <a:r>
              <a:rPr lang="sr-Latn-CS" dirty="0" smtClean="0"/>
              <a:t>Glazgov-koma </a:t>
            </a:r>
            <a:r>
              <a:rPr lang="sr-Latn-CS" dirty="0"/>
              <a:t>skala odredjuje dubinu kome, a njenom ponavljanom primenom u različitim vremenskim intervalima prati se eventualni oporavak, tj. dejstvo terapije. </a:t>
            </a:r>
            <a:endParaRPr lang="sr-Cyrl-RS" dirty="0" smtClean="0"/>
          </a:p>
          <a:p>
            <a:r>
              <a:rPr lang="sr-Latn-CS" dirty="0" smtClean="0"/>
              <a:t>Ova </a:t>
            </a:r>
            <a:r>
              <a:rPr lang="sr-Latn-CS" dirty="0"/>
              <a:t>skala ima i prognostički značaj: zbir 3 ili 4  znači stanje iz kog se bolesnik veoma retko oporavlja, osim kada se radi o trovanjima. 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592811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74"/>
            <a:ext cx="12192000" cy="683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681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Latn-CS" dirty="0" smtClean="0"/>
              <a:t>DIJAGNOSTIČKE PROCEDURE I HITNE TERAPIJSKE MERE 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/>
              <a:t>Obzirom da je koma stanje koje najčešće znači da je ugrožen život bolesnika, neophodno je brzo utvrđivanje uzroka izmenjenog stanja svesti, određivanje stepena moždanog oštećenja i preduzimanje terapijskih </a:t>
            </a:r>
            <a:r>
              <a:rPr lang="sr-Latn-CS" dirty="0" smtClean="0"/>
              <a:t>postupaka.</a:t>
            </a:r>
            <a:endParaRPr lang="sr-Cyrl-RS" dirty="0" smtClean="0"/>
          </a:p>
          <a:p>
            <a:r>
              <a:rPr lang="sr-Latn-CS" dirty="0" smtClean="0"/>
              <a:t>Takođe</a:t>
            </a:r>
            <a:r>
              <a:rPr lang="sr-Latn-CS" dirty="0"/>
              <a:t>, treba identifikovati i stanja koja se lako mogu zameniti sa komom </a:t>
            </a:r>
            <a:r>
              <a:rPr lang="sr-Latn-CS" dirty="0" smtClean="0"/>
              <a:t>Tokom </a:t>
            </a:r>
            <a:r>
              <a:rPr lang="sr-Latn-CS" dirty="0"/>
              <a:t>pregleda ili transporta bolesnika u komi mora se voditi računa o mogućnosti postojanja traume vrata, dok se ista ne isključi!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9060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93" y="510504"/>
            <a:ext cx="10910656" cy="623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1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Latn-CS" dirty="0" smtClean="0"/>
              <a:t>DIJAGNOSTIČKE PROCEDURE I HITNE TERAPIJSKE MERE 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endParaRPr lang="sr-Cyrl-RS" dirty="0"/>
          </a:p>
          <a:p>
            <a:r>
              <a:rPr lang="sr-Latn-CS" dirty="0" smtClean="0"/>
              <a:t>Obzirom </a:t>
            </a:r>
            <a:r>
              <a:rPr lang="sr-Latn-CS" dirty="0"/>
              <a:t>da je koma stanje koje najčešće znači da je ugrožen život bolesnika, neophodno je brzo utvrđivanje uzroka izmenjenog stanja svesti, određivanje stepena moždanog oštećenja i preduzimanje terapijskih </a:t>
            </a:r>
            <a:r>
              <a:rPr lang="sr-Latn-CS" dirty="0" smtClean="0"/>
              <a:t>postupaka.</a:t>
            </a:r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243930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6554"/>
            <a:ext cx="12192000" cy="735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DELIRIJUM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А</a:t>
            </a:r>
            <a:r>
              <a:rPr lang="sr-Latn-CS" dirty="0" smtClean="0"/>
              <a:t>kutno </a:t>
            </a:r>
            <a:r>
              <a:rPr lang="sr-Latn-CS" dirty="0"/>
              <a:t>nastalo stanje konfuznosti sa fluktuirajućim tokom </a:t>
            </a:r>
            <a:r>
              <a:rPr lang="sr-Latn-CS" b="1" dirty="0"/>
              <a:t>(kvalitativni poremećaj svesti)</a:t>
            </a:r>
            <a:r>
              <a:rPr lang="sr-Latn-CS" dirty="0"/>
              <a:t>, kome su posebno sklone starije osobe sa kognitivnim oštećenjem, a u kome dominira </a:t>
            </a:r>
            <a:r>
              <a:rPr lang="sr-Latn-CS" b="1" dirty="0"/>
              <a:t>poremećaj pažnje</a:t>
            </a:r>
            <a:r>
              <a:rPr lang="sr-Latn-CS" dirty="0"/>
              <a:t>. </a:t>
            </a:r>
            <a:endParaRPr lang="sr-Cyrl-RS" dirty="0" smtClean="0"/>
          </a:p>
          <a:p>
            <a:r>
              <a:rPr lang="sr-Latn-CS" dirty="0" smtClean="0"/>
              <a:t>Može </a:t>
            </a:r>
            <a:r>
              <a:rPr lang="sr-Latn-CS" dirty="0"/>
              <a:t>se javiti u bilo kom životnom dobu, ali su starije osobe (&gt; 65 godina) u najvećem riziku</a:t>
            </a:r>
            <a:r>
              <a:rPr lang="sr-Latn-CS" dirty="0" smtClean="0"/>
              <a:t>.</a:t>
            </a:r>
            <a:endParaRPr lang="sr-Cyrl-RS" dirty="0" smtClean="0"/>
          </a:p>
          <a:p>
            <a:r>
              <a:rPr lang="sr-Latn-CS" dirty="0" smtClean="0"/>
              <a:t>Iako </a:t>
            </a:r>
            <a:r>
              <a:rPr lang="sr-Latn-CS" dirty="0"/>
              <a:t>se najčešće radi o tranzitornom (reverzibilnom) poremećaju prosečnog trajanja od nekoliko dana do dve nedelje (kod starijih osoba i duže), delirijum može biti praćen i visokom smrtnošću (do 25%). </a:t>
            </a:r>
            <a:endParaRPr lang="sr-Cyrl-RS" dirty="0" smtClean="0"/>
          </a:p>
          <a:p>
            <a:r>
              <a:rPr lang="sr-Latn-RS" dirty="0"/>
              <a:t>D</a:t>
            </a:r>
            <a:r>
              <a:rPr lang="sr-Latn-CS" dirty="0" smtClean="0"/>
              <a:t>elirijum </a:t>
            </a:r>
            <a:r>
              <a:rPr lang="sr-Latn-CS" dirty="0"/>
              <a:t>zahteva hitno zbrinjavanje bolesnika!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717061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DELIRIJUM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808357"/>
          </a:xfrm>
        </p:spPr>
        <p:txBody>
          <a:bodyPr>
            <a:normAutofit fontScale="92500" lnSpcReduction="20000"/>
          </a:bodyPr>
          <a:lstStyle/>
          <a:p>
            <a:r>
              <a:rPr lang="sr-Latn-CS" dirty="0" smtClean="0"/>
              <a:t>Faktori </a:t>
            </a:r>
            <a:r>
              <a:rPr lang="sr-Latn-CS" dirty="0"/>
              <a:t>koji predisponiraju neku osobu da razvije delirijum su starost, postojanje kognitivnih poremećaja i demencije i postojanje poremećenog somatskog i mentalnog zdravlja. </a:t>
            </a:r>
            <a:endParaRPr lang="sr-Latn-CS" dirty="0" smtClean="0"/>
          </a:p>
          <a:p>
            <a:r>
              <a:rPr lang="sr-Latn-CS" dirty="0" smtClean="0"/>
              <a:t>U </a:t>
            </a:r>
            <a:r>
              <a:rPr lang="sr-Latn-CS" dirty="0"/>
              <a:t>posebnom riziku da će razviti delirijum su hospitalizovani bolesnici, a posebno stariji bolesnici koji se nalaze na dužem bolničkom lečenju. </a:t>
            </a:r>
            <a:endParaRPr lang="sr-Latn-CS" dirty="0" smtClean="0"/>
          </a:p>
          <a:p>
            <a:r>
              <a:rPr lang="sr-Latn-CS" dirty="0" smtClean="0"/>
              <a:t>Najveći </a:t>
            </a:r>
            <a:r>
              <a:rPr lang="sr-Latn-CS" dirty="0"/>
              <a:t>rizik je identifikovan kod starijih bolesnika koji su podvrgnuti kardiovaskularnim ili ortopedskim hirurškim intervencijama, kao i oni koji se nalaze u intenzivnim ili onkološkim jedinicama. </a:t>
            </a:r>
            <a:endParaRPr lang="sr-Latn-CS" dirty="0" smtClean="0"/>
          </a:p>
          <a:p>
            <a:r>
              <a:rPr lang="sr-Latn-CS" dirty="0" smtClean="0"/>
              <a:t>Najzad</a:t>
            </a:r>
            <a:r>
              <a:rPr lang="sr-Latn-CS" dirty="0"/>
              <a:t>, u povećanom riziku su i bolesnici sa dugotrajnim poremećajima sluha i vida. Od lekova koji se "optužuju" da uzrokuju delirijum kod starijim osoba </a:t>
            </a:r>
            <a:r>
              <a:rPr lang="sr-Latn-CS" dirty="0" smtClean="0"/>
              <a:t>izdvajaju se </a:t>
            </a:r>
            <a:r>
              <a:rPr lang="sr-Latn-CS" dirty="0"/>
              <a:t>antiholinergička i hipnotička sredstva.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6225303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343" y="1334163"/>
            <a:ext cx="7111013" cy="464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893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Termini</a:t>
            </a: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 u svakodnevnoj praksi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sr-Latn-RS" dirty="0" smtClean="0"/>
          </a:p>
          <a:p>
            <a:pPr>
              <a:defRPr/>
            </a:pPr>
            <a:endParaRPr lang="sr-Latn-RS" dirty="0" smtClean="0"/>
          </a:p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P</a:t>
            </a: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oremećaj svesti</a:t>
            </a:r>
          </a:p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K</a:t>
            </a: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riza svesti</a:t>
            </a:r>
          </a:p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G</a:t>
            </a: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ubitak svesti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C6CB8C-0C8C-4DEA-A170-D38F4BF98285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9B45BA-E9B5-4D70-8D10-F5FAD6D796F6}" type="slidenum">
              <a:rPr lang="en-US">
                <a:solidFill>
                  <a:schemeClr val="bg1"/>
                </a:solidFill>
              </a:rPr>
              <a:pPr/>
              <a:t>6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741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  <p:pic>
        <p:nvPicPr>
          <p:cNvPr id="17415" name="Picture 6" descr="fainting-191x3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301" y="2560401"/>
            <a:ext cx="2333396" cy="3665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99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7868" y="982132"/>
            <a:ext cx="10715348" cy="1303867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>Hospitalna </a:t>
            </a:r>
            <a:r>
              <a:rPr lang="sr-Latn-RS" dirty="0"/>
              <a:t>prevalenca delirijuma kod bolesnika u jedinici intenzivne terapije i nege neuroloških bolesnika</a:t>
            </a:r>
            <a:br>
              <a:rPr lang="sr-Latn-RS" dirty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06" y="2764831"/>
            <a:ext cx="6160648" cy="290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45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692" y="0"/>
            <a:ext cx="4767308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4246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KLINIČKA SLIKA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b="1" dirty="0"/>
              <a:t>Poremećaj pažnje </a:t>
            </a:r>
            <a:r>
              <a:rPr lang="sr-Latn-CS" dirty="0"/>
              <a:t>je ključni simptom delirijuma, sa njenim narušenim održavanjem, narušenom selektivnošću i vigilnošću. Bolesnik je dezorijentisan u vremenu u prostoru, dok je alopsihička orijentacija uglavnom </a:t>
            </a:r>
            <a:r>
              <a:rPr lang="sr-Latn-CS" dirty="0" smtClean="0"/>
              <a:t>očuvana</a:t>
            </a:r>
          </a:p>
          <a:p>
            <a:r>
              <a:rPr lang="sr-Latn-CS" dirty="0" smtClean="0"/>
              <a:t>Za </a:t>
            </a:r>
            <a:r>
              <a:rPr lang="sr-Latn-CS" dirty="0"/>
              <a:t>delirijum je karakterističan nekontrolisani protok misli i ideja, što značajno utiče na ispoljavanje konfuznosti. </a:t>
            </a:r>
            <a:endParaRPr lang="sr-Latn-CS" dirty="0" smtClean="0"/>
          </a:p>
          <a:p>
            <a:r>
              <a:rPr lang="sr-Latn-CS" dirty="0" smtClean="0"/>
              <a:t>Poremećaj </a:t>
            </a:r>
            <a:r>
              <a:rPr lang="sr-Latn-CS" dirty="0"/>
              <a:t>govora odražava poremećaje mišljenja. </a:t>
            </a:r>
            <a:endParaRPr lang="sr-Latn-CS" dirty="0" smtClean="0"/>
          </a:p>
          <a:p>
            <a:r>
              <a:rPr lang="sr-Latn-CS" dirty="0" smtClean="0"/>
              <a:t>Stanje </a:t>
            </a:r>
            <a:r>
              <a:rPr lang="sr-Latn-CS" dirty="0"/>
              <a:t>svesti fluktuira iz minute u minut ili iz sata u sat od stanja letargije do stanja sa povišenim stepenom budnosti. Psihomotorno ponašanje varira od hipo- do hiperaktivnog (</a:t>
            </a:r>
            <a:r>
              <a:rPr lang="sr-Latn-CS" b="1" dirty="0"/>
              <a:t>hiperaktivni i hipoaktivni delirijum</a:t>
            </a:r>
            <a:r>
              <a:rPr lang="sr-Latn-CS" dirty="0"/>
              <a:t>).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468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CS" dirty="0" smtClean="0"/>
              <a:t>U </a:t>
            </a:r>
            <a:r>
              <a:rPr lang="sr-Latn-CS" dirty="0"/>
              <a:t>poremećajima opažanja dominiraju prvenstveno vidne iluzije i halucinacije, koje su obično zastrašujuće, pa se uplašeni bolesnik naizgled bori protiv nekoga/nečega ili beži</a:t>
            </a:r>
            <a:r>
              <a:rPr lang="sr-Latn-CS" dirty="0" smtClean="0"/>
              <a:t>.</a:t>
            </a:r>
          </a:p>
          <a:p>
            <a:r>
              <a:rPr lang="sr-Latn-CS" dirty="0" smtClean="0"/>
              <a:t> </a:t>
            </a:r>
            <a:r>
              <a:rPr lang="sr-Latn-CS" dirty="0"/>
              <a:t>Posebno je neprijatan poremećaj ciklusa budnosti i spavanja, sa reverzijom ciklusa: bolesnik spava ili je pospan danju, a uznemiren i delirantan tokom noći. </a:t>
            </a:r>
            <a:endParaRPr lang="sr-Latn-CS" dirty="0" smtClean="0"/>
          </a:p>
          <a:p>
            <a:r>
              <a:rPr lang="sr-Latn-CS" dirty="0" smtClean="0"/>
              <a:t>Stanje </a:t>
            </a:r>
            <a:r>
              <a:rPr lang="sr-Latn-CS" dirty="0"/>
              <a:t>se menja (fluktuira) i bolesnik koji u jednom trenutku izgleda normalno, već sledećeg trenutka ispoljava značajne poremećaje </a:t>
            </a:r>
          </a:p>
          <a:p>
            <a:r>
              <a:rPr lang="sr-Latn-CS" dirty="0" smtClean="0"/>
              <a:t>Bolesnika </a:t>
            </a:r>
            <a:r>
              <a:rPr lang="sr-Latn-CS" dirty="0"/>
              <a:t>posebno ugrožava prateća vegetativna simptomatologija tipa tahikardije, hipertenzije, širokih zenica, preznojenosti i sl</a:t>
            </a:r>
            <a:r>
              <a:rPr lang="sr-Latn-CS" dirty="0" smtClean="0"/>
              <a:t>.</a:t>
            </a:r>
          </a:p>
          <a:p>
            <a:r>
              <a:rPr lang="sr-Latn-CS" dirty="0" smtClean="0"/>
              <a:t> </a:t>
            </a:r>
            <a:r>
              <a:rPr lang="sr-Latn-CS" dirty="0"/>
              <a:t>Simptomi su upadljiviji u večernjim i noćnim časovima (fenomen 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Latn-CS" dirty="0"/>
              <a:t>pogoršanja vezanog za zalazak Sunca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Latn-CS" dirty="0"/>
              <a:t> ili "sindrom sutona").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88145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246" y="573759"/>
            <a:ext cx="8735627" cy="550545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1973331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DIJAGNOSTIČKI KRITERIJUMI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1"/>
            <a:ext cx="5655815" cy="3763969"/>
          </a:xfrm>
        </p:spPr>
        <p:txBody>
          <a:bodyPr>
            <a:normAutofit lnSpcReduction="10000"/>
          </a:bodyPr>
          <a:lstStyle/>
          <a:p>
            <a:r>
              <a:rPr lang="sr-Latn-CS" dirty="0" smtClean="0"/>
              <a:t>Najmanje </a:t>
            </a:r>
            <a:r>
              <a:rPr lang="sr-Latn-CS" dirty="0"/>
              <a:t>dva od sledećih nalaza</a:t>
            </a:r>
            <a:r>
              <a:rPr lang="sr-Latn-CS" dirty="0" smtClean="0"/>
              <a:t>:</a:t>
            </a:r>
          </a:p>
          <a:p>
            <a:r>
              <a:rPr lang="sr-Latn-CS" dirty="0" smtClean="0"/>
              <a:t>(</a:t>
            </a:r>
            <a:r>
              <a:rPr lang="sr-Latn-CS" dirty="0"/>
              <a:t>a) poremećaj opažanja (iluzije, halucinacije), </a:t>
            </a:r>
            <a:endParaRPr lang="sr-Latn-CS" dirty="0" smtClean="0"/>
          </a:p>
          <a:p>
            <a:r>
              <a:rPr lang="sr-Latn-CS" dirty="0" smtClean="0"/>
              <a:t>(</a:t>
            </a:r>
            <a:r>
              <a:rPr lang="sr-Latn-CS" dirty="0"/>
              <a:t>b) povremeno nekoherentan govor</a:t>
            </a:r>
            <a:r>
              <a:rPr lang="sr-Latn-CS" dirty="0" smtClean="0"/>
              <a:t>, </a:t>
            </a:r>
          </a:p>
          <a:p>
            <a:r>
              <a:rPr lang="sr-Latn-CS" dirty="0" smtClean="0"/>
              <a:t>(</a:t>
            </a:r>
            <a:r>
              <a:rPr lang="sr-Latn-CS" dirty="0"/>
              <a:t>c) poremećaj ciklusa budnosti i spavanja </a:t>
            </a:r>
            <a:r>
              <a:rPr lang="sr-Latn-CS" dirty="0" smtClean="0"/>
              <a:t>i</a:t>
            </a:r>
          </a:p>
          <a:p>
            <a:r>
              <a:rPr lang="sr-Latn-CS" dirty="0" smtClean="0"/>
              <a:t> </a:t>
            </a:r>
            <a:r>
              <a:rPr lang="sr-Latn-CS" dirty="0"/>
              <a:t>(d) povećanje ili smanjenje psihomotorne aktivnosti.</a:t>
            </a:r>
            <a:endParaRPr lang="sr-Latn-RS" dirty="0"/>
          </a:p>
          <a:p>
            <a:r>
              <a:rPr lang="sr-Latn-CS" dirty="0"/>
              <a:t>	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0711610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977033"/>
          </a:xfrm>
        </p:spPr>
        <p:txBody>
          <a:bodyPr>
            <a:normAutofit fontScale="92500" lnSpcReduction="20000"/>
          </a:bodyPr>
          <a:lstStyle/>
          <a:p>
            <a:r>
              <a:rPr lang="sr-Latn-CS" dirty="0" smtClean="0"/>
              <a:t>Iako </a:t>
            </a:r>
            <a:r>
              <a:rPr lang="sr-Latn-CS" dirty="0"/>
              <a:t>je delirijum neurološki poremećaj, etiološki faktori uglavnom nemaju veze sa centralnim nervnim sistemom (CNS</a:t>
            </a:r>
            <a:r>
              <a:rPr lang="sr-Latn-CS" dirty="0" smtClean="0"/>
              <a:t>)</a:t>
            </a:r>
          </a:p>
          <a:p>
            <a:r>
              <a:rPr lang="sr-Latn-CS" dirty="0" smtClean="0"/>
              <a:t> </a:t>
            </a:r>
            <a:r>
              <a:rPr lang="sr-Latn-CS" dirty="0"/>
              <a:t>Pored toga, gotovo po pravilu se kod jedne osobe radi o uporednom dejstvu više precipitirajućih faktora.</a:t>
            </a:r>
            <a:endParaRPr lang="sr-Latn-RS" dirty="0"/>
          </a:p>
          <a:p>
            <a:r>
              <a:rPr lang="sr-Latn-CS" dirty="0" smtClean="0"/>
              <a:t>Patofiziološki </a:t>
            </a:r>
            <a:r>
              <a:rPr lang="sr-Latn-CS" dirty="0"/>
              <a:t>mehanizmi delirijuma nisu razjašnjeni. Ističe se značaj oštećenja struktura uključenih u regulaciju pažnje (ascendentni aktivirajući retikularni sistem i polimodalni asocijativni regioni kore mozga), mada i mala fokalna lezija talamusa može da uzrokuje delirijum. </a:t>
            </a:r>
            <a:endParaRPr lang="sr-Latn-CS" dirty="0" smtClean="0"/>
          </a:p>
          <a:p>
            <a:r>
              <a:rPr lang="sr-Latn-CS" dirty="0" smtClean="0"/>
              <a:t>Najzad</a:t>
            </a:r>
            <a:r>
              <a:rPr lang="sr-Latn-CS" dirty="0"/>
              <a:t>, delirijum mogu da izazovu i difuzni metabolički poremećaji, bez posebnog strukturnog oštećenja CNS-a.</a:t>
            </a:r>
            <a:endParaRPr lang="sr-Latn-RS" dirty="0"/>
          </a:p>
          <a:p>
            <a:r>
              <a:rPr lang="sr-Latn-CS" dirty="0"/>
              <a:t>	 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2653364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629" y="815950"/>
            <a:ext cx="9303798" cy="52260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3159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LEČENJE DELIRIJUMA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/>
              <a:t>	U delirijumu primarno treba lečiti osnovno oboljenje koje ga je izazvalo i otklanjati moguće dopunske precipitirajuće faktore. </a:t>
            </a:r>
            <a:endParaRPr lang="sr-Latn-CS" dirty="0" smtClean="0"/>
          </a:p>
          <a:p>
            <a:r>
              <a:rPr lang="sr-Latn-CS" dirty="0" smtClean="0"/>
              <a:t>Po </a:t>
            </a:r>
            <a:r>
              <a:rPr lang="sr-Latn-CS" dirty="0"/>
              <a:t>pravilu, treba odmah ukinuti benzodiazepine, antiholinergičke lekove i alkohol, a treba obratiti pažnju na sve oblike terapije koje je bolesnik do tada primao.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3833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LEČENJE DELIRIJUMA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826113"/>
          </a:xfrm>
        </p:spPr>
        <p:txBody>
          <a:bodyPr>
            <a:normAutofit fontScale="85000" lnSpcReduction="20000"/>
          </a:bodyPr>
          <a:lstStyle/>
          <a:p>
            <a:r>
              <a:rPr lang="sr-Latn-CS" dirty="0" smtClean="0"/>
              <a:t>Farmakološki </a:t>
            </a:r>
            <a:r>
              <a:rPr lang="sr-Latn-CS" dirty="0"/>
              <a:t>pristup zbrinjavanju delirantnih bolesnika se uopšteno zasniva na primeni malih doza lekova, izbegavanju barbituratnih, benzodiazepinskih (posebno onih sa dugim poluživotom) jedinjenja i lekova koji imaju i minimalno antiholinergičko dejstvo, regulaciji ciklusa budnosti i spavanja, te, posebno kod alkoholnog delirijuma, primeni vitamina B</a:t>
            </a:r>
            <a:r>
              <a:rPr lang="sr-Latn-CS" baseline="-25000" dirty="0"/>
              <a:t>1</a:t>
            </a:r>
            <a:r>
              <a:rPr lang="sr-Latn-CS" dirty="0"/>
              <a:t>. </a:t>
            </a:r>
            <a:endParaRPr lang="sr-Latn-CS" dirty="0" smtClean="0"/>
          </a:p>
          <a:p>
            <a:r>
              <a:rPr lang="sr-Latn-CS" dirty="0" smtClean="0"/>
              <a:t>Lekovima </a:t>
            </a:r>
            <a:r>
              <a:rPr lang="sr-Latn-CS" dirty="0"/>
              <a:t>je neophodno delovati kada ponašanje bolesnika u delirijumu dovodi u opasnost sopstveni, ali i živote ljudi iz neposredne okoline (paranoidnost, agitiranost, agresivnost, halucinacije). </a:t>
            </a:r>
            <a:endParaRPr lang="sr-Latn-CS" dirty="0" smtClean="0"/>
          </a:p>
          <a:p>
            <a:r>
              <a:rPr lang="sr-Latn-CS" dirty="0" smtClean="0"/>
              <a:t>Klasično </a:t>
            </a:r>
            <a:r>
              <a:rPr lang="sr-Latn-CS" dirty="0"/>
              <a:t>se primenjuje haloperidol, ali sve više i atipični neuroleptici (risperidon, klozapin, olanzapin), te pojedini lekovi iz grupe antiepileptika. </a:t>
            </a:r>
            <a:endParaRPr lang="sr-Latn-CS" dirty="0" smtClean="0"/>
          </a:p>
          <a:p>
            <a:r>
              <a:rPr lang="sr-Latn-CS" dirty="0" smtClean="0"/>
              <a:t>U </a:t>
            </a:r>
            <a:r>
              <a:rPr lang="sr-Latn-CS" dirty="0"/>
              <a:t>težim stanjima koja su praćena agresivnošću i agitiranošću neophodna je intramuskularna ili intravenska primena ovih grupa lekova.</a:t>
            </a:r>
            <a:endParaRPr lang="sr-Latn-RS" dirty="0"/>
          </a:p>
          <a:p>
            <a:r>
              <a:rPr lang="sr-Latn-CS" dirty="0"/>
              <a:t> 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760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Urgentni centar, KC Kragujevac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945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48F883-0D59-42E2-B754-4318CD6A1AEC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1946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  <p:sp>
        <p:nvSpPr>
          <p:cNvPr id="194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EE98001-AAA6-41FD-8779-8B909549326E}" type="slidenum">
              <a:rPr lang="en-US">
                <a:solidFill>
                  <a:schemeClr val="bg1"/>
                </a:solidFill>
              </a:rPr>
              <a:pPr/>
              <a:t>7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7" name="Content Placeholder 6" descr="300520082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828799" y="304800"/>
            <a:ext cx="852510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kern="0" dirty="0" smtClean="0">
                <a:latin typeface="+mj-lt"/>
                <a:ea typeface="+mj-ea"/>
                <a:cs typeface="+mj-cs"/>
              </a:rPr>
              <a:t>D</a:t>
            </a:r>
            <a:r>
              <a:rPr lang="sr-Latn-RS" sz="3600" kern="0" dirty="0" smtClean="0">
                <a:latin typeface="+mj-lt"/>
                <a:ea typeface="+mj-ea"/>
                <a:cs typeface="+mj-cs"/>
              </a:rPr>
              <a:t>IJAGNOZE U UC KC KRAGUJEVAC</a:t>
            </a:r>
            <a:br>
              <a:rPr lang="sr-Latn-RS" sz="3600" kern="0" dirty="0" smtClean="0">
                <a:latin typeface="+mj-lt"/>
                <a:ea typeface="+mj-ea"/>
                <a:cs typeface="+mj-cs"/>
              </a:rPr>
            </a:br>
            <a:r>
              <a:rPr lang="sr-Latn-RS" sz="3600" kern="0" dirty="0" smtClean="0">
                <a:latin typeface="+mj-lt"/>
                <a:ea typeface="+mj-ea"/>
                <a:cs typeface="+mj-cs"/>
              </a:rPr>
              <a:t>U PERIODU JANUAR/MAJ 2019</a:t>
            </a:r>
            <a:endParaRPr lang="en-US" sz="36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1676400" y="1447800"/>
            <a:ext cx="769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endParaRPr lang="sr-Latn-RS" sz="3200" kern="0" dirty="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sr-Latn-RS" sz="3200" kern="0" dirty="0"/>
              <a:t>TIA....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sr-Latn-RS" sz="3200" kern="0" dirty="0"/>
              <a:t>St.post colapsus...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sr-Latn-RS" sz="3200" kern="0" dirty="0"/>
              <a:t>MU....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sr-Latn-RS" sz="3200" kern="0" dirty="0"/>
              <a:t>Syncopa...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sr-Latn-RS" sz="3200" kern="0" dirty="0"/>
              <a:t>Epi....</a:t>
            </a:r>
            <a:endParaRPr lang="en-US" sz="3200" kern="0" dirty="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3200" kern="0" dirty="0"/>
              <a:t>PNEN</a:t>
            </a:r>
          </a:p>
        </p:txBody>
      </p:sp>
    </p:spTree>
    <p:extLst>
      <p:ext uri="{BB962C8B-B14F-4D97-AF65-F5344CB8AC3E}">
        <p14:creationId xmlns:p14="http://schemas.microsoft.com/office/powerpoint/2010/main" val="425476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dirty="0" smtClean="0"/>
              <a:t>MOŽDANA SMRT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23603"/>
            <a:ext cx="9601196" cy="3764133"/>
          </a:xfrm>
        </p:spPr>
        <p:txBody>
          <a:bodyPr>
            <a:normAutofit fontScale="85000" lnSpcReduction="10000"/>
          </a:bodyPr>
          <a:lstStyle/>
          <a:p>
            <a:r>
              <a:rPr lang="sr-Latn-CS" dirty="0" smtClean="0"/>
              <a:t>Podrazumeva </a:t>
            </a:r>
            <a:r>
              <a:rPr lang="sr-Latn-CS" dirty="0"/>
              <a:t>prestanak rada svih regiona mozga, tj. i hemisfera i moždanog stabla, što za posledicu ima: </a:t>
            </a:r>
            <a:endParaRPr lang="sr-Latn-RS" dirty="0"/>
          </a:p>
          <a:p>
            <a:r>
              <a:rPr lang="sr-Latn-CS" dirty="0"/>
              <a:t>1.</a:t>
            </a:r>
            <a:r>
              <a:rPr lang="sr-Latn-CS" i="1" dirty="0"/>
              <a:t> duboku komu</a:t>
            </a:r>
            <a:r>
              <a:rPr lang="sr-Latn-CS" dirty="0"/>
              <a:t> sa odsustvom bilo kakve reakcije na grube draži, odsustvo aktivnih pokreta, gašenje mišićnih refleksa, ugašen plantarni odgovor (eventualno mogu biti prisutni spinalni refleksi); </a:t>
            </a:r>
            <a:endParaRPr lang="sr-Latn-RS" dirty="0"/>
          </a:p>
          <a:p>
            <a:r>
              <a:rPr lang="sr-Latn-CS" dirty="0"/>
              <a:t>2.</a:t>
            </a:r>
            <a:r>
              <a:rPr lang="sr-Latn-CS" b="1" dirty="0"/>
              <a:t> </a:t>
            </a:r>
            <a:r>
              <a:rPr lang="sr-Latn-CS" i="1" dirty="0"/>
              <a:t>ugašene sve reflekse moždanog stabla</a:t>
            </a:r>
            <a:r>
              <a:rPr lang="sr-Latn-CS" dirty="0"/>
              <a:t> (refleks zenica na svetlost, kornealni, faringealni, trahealni refleks, refleks kašlja, okulocefalični i okulovestibularni refleks); </a:t>
            </a:r>
            <a:endParaRPr lang="sr-Latn-RS" dirty="0"/>
          </a:p>
          <a:p>
            <a:r>
              <a:rPr lang="sr-Latn-CS" dirty="0"/>
              <a:t>3. </a:t>
            </a:r>
            <a:r>
              <a:rPr lang="sr-Latn-CS" i="1" dirty="0"/>
              <a:t>apneju</a:t>
            </a:r>
            <a:r>
              <a:rPr lang="sr-Latn-CS" dirty="0"/>
              <a:t> (potpuno odsustvo spontanih respiracija, koje se ne provocira ni 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Latn-CS" dirty="0"/>
              <a:t>apneja testom</a:t>
            </a:r>
            <a:r>
              <a:rPr lang="sr-Latn-CS" dirty="0">
                <a:sym typeface="Symbol" panose="05050102010706020507" pitchFamily="18" charset="2"/>
              </a:rPr>
              <a:t></a:t>
            </a:r>
            <a:r>
              <a:rPr lang="sr-Latn-CS" dirty="0"/>
              <a:t>, </a:t>
            </a:r>
            <a:r>
              <a:rPr lang="sr-Latn-CS" dirty="0" smtClean="0"/>
              <a:t>4</a:t>
            </a:r>
            <a:r>
              <a:rPr lang="sr-Latn-CS" dirty="0"/>
              <a:t>. </a:t>
            </a:r>
            <a:r>
              <a:rPr lang="sr-Latn-CS" i="1" dirty="0"/>
              <a:t>"električnu tišinu</a:t>
            </a:r>
            <a:r>
              <a:rPr lang="sr-Latn-CS" dirty="0"/>
              <a:t>" (izoelektrični EEG ukazuje na odsustvo cerebrokortikalne aktivnosti);</a:t>
            </a:r>
            <a:endParaRPr lang="sr-Latn-RS" dirty="0"/>
          </a:p>
          <a:p>
            <a:r>
              <a:rPr lang="sr-Latn-CS" dirty="0"/>
              <a:t>5. </a:t>
            </a:r>
            <a:r>
              <a:rPr lang="sr-Latn-CS" i="1" dirty="0"/>
              <a:t>prestanak protoka krvi kroz tkivo mozga</a:t>
            </a:r>
            <a:r>
              <a:rPr lang="sr-Latn-CS" dirty="0"/>
              <a:t> (utvrđuje se primenom kontrastne ili radionuklidne angiografije). 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761248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dirty="0" smtClean="0"/>
              <a:t>MOŽDANA SMRT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CS" dirty="0" smtClean="0"/>
              <a:t>Kod </a:t>
            </a:r>
            <a:r>
              <a:rPr lang="sr-Latn-CS" dirty="0"/>
              <a:t>odraslih osoba moždana smrt retko traje duže od nekoliko dana i uvek je praćena kolapsom cirkulacije. </a:t>
            </a:r>
            <a:endParaRPr lang="sr-Latn-CS" dirty="0" smtClean="0"/>
          </a:p>
          <a:p>
            <a:r>
              <a:rPr lang="sr-Latn-CS" dirty="0" smtClean="0"/>
              <a:t>Dijagnoza </a:t>
            </a:r>
            <a:r>
              <a:rPr lang="sr-Latn-CS" dirty="0"/>
              <a:t>moždane smrti se može postaviti samo kod osoba koje imaju jasno potvrđen uzrok oštećenja mozga (kompjuterizovanom tomografijom </a:t>
            </a:r>
            <a:r>
              <a:rPr lang="sr-Latn-CS" dirty="0">
                <a:sym typeface="Symbol" panose="05050102010706020507" pitchFamily="18" charset="2"/>
              </a:rPr>
              <a:t></a:t>
            </a:r>
            <a:r>
              <a:rPr lang="sr-Latn-CS" dirty="0"/>
              <a:t>KT</a:t>
            </a:r>
            <a:r>
              <a:rPr lang="sr-Latn-CS" dirty="0">
                <a:sym typeface="Symbol" panose="05050102010706020507" pitchFamily="18" charset="2"/>
              </a:rPr>
              <a:t></a:t>
            </a:r>
            <a:r>
              <a:rPr lang="sr-Latn-CS" dirty="0"/>
              <a:t>/nuklearnom magnetnom rezonancom </a:t>
            </a:r>
            <a:r>
              <a:rPr lang="sr-Latn-CS" dirty="0">
                <a:sym typeface="Symbol" panose="05050102010706020507" pitchFamily="18" charset="2"/>
              </a:rPr>
              <a:t></a:t>
            </a:r>
            <a:r>
              <a:rPr lang="sr-Latn-CS" dirty="0"/>
              <a:t>NMR</a:t>
            </a:r>
            <a:r>
              <a:rPr lang="sr-Latn-CS" dirty="0">
                <a:sym typeface="Symbol" panose="05050102010706020507" pitchFamily="18" charset="2"/>
              </a:rPr>
              <a:t></a:t>
            </a:r>
            <a:r>
              <a:rPr lang="sr-Latn-CS" dirty="0"/>
              <a:t> ili ispitivanjem likvora) i kod kojih je isključena svaka mogućnost eventualne intoksikacije, hipotermije ili šoknog stanja, koji mogu dati identičnu simptomatologiju moždane smrti, ali nisu ireverzibilna stanja. </a:t>
            </a:r>
            <a:endParaRPr lang="sr-Latn-CS" dirty="0" smtClean="0"/>
          </a:p>
          <a:p>
            <a:r>
              <a:rPr lang="sr-Latn-CS" dirty="0" smtClean="0"/>
              <a:t>Za </a:t>
            </a:r>
            <a:r>
              <a:rPr lang="sr-Latn-CS" dirty="0"/>
              <a:t>potvrdjivanje moždane smrti koriste se elektrofiziološki testovi (elektroencefalografijom </a:t>
            </a:r>
            <a:r>
              <a:rPr lang="sr-Latn-CS" dirty="0">
                <a:sym typeface="Symbol" panose="05050102010706020507" pitchFamily="18" charset="2"/>
              </a:rPr>
              <a:t></a:t>
            </a:r>
            <a:r>
              <a:rPr lang="sr-Latn-CS" dirty="0"/>
              <a:t>EEG</a:t>
            </a:r>
            <a:r>
              <a:rPr lang="sr-Latn-CS" dirty="0">
                <a:sym typeface="Symbol" panose="05050102010706020507" pitchFamily="18" charset="2"/>
              </a:rPr>
              <a:t></a:t>
            </a:r>
            <a:r>
              <a:rPr lang="sr-Latn-CS" dirty="0"/>
              <a:t>, evocirani potencijali moždanog stabla i somatosenzorni evocirani potencijali), kao i testovi krvnog protoka u endokranijumu (transkranijalna dopler sonografija, različiti tipovi angiografrija).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7871758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755" y="499647"/>
            <a:ext cx="6000750" cy="582872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85208" y="1639520"/>
            <a:ext cx="5005547" cy="130386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dirty="0" smtClean="0"/>
              <a:t>UREDAN MRI NALAZ MOZGA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0531486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Brain Death Imaging | SpringerLi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953" y="239697"/>
            <a:ext cx="7716894" cy="64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8844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194" y="3133818"/>
            <a:ext cx="6137611" cy="259736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295402" y="982132"/>
            <a:ext cx="9601196" cy="130386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Latn-CS" smtClean="0"/>
              <a:t>MOŽDANA SMRT</a:t>
            </a:r>
            <a:r>
              <a:rPr lang="sr-Latn-RS" smtClean="0"/>
              <a:t/>
            </a:r>
            <a:br>
              <a:rPr lang="sr-Latn-RS" smtClean="0"/>
            </a:b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6510972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8583" y="418532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RS" dirty="0"/>
              <a:t>Ispunjavanje terminalnih spoljašnjih karotidnih arterija </a:t>
            </a:r>
            <a:r>
              <a:rPr lang="sr-Latn-RS" dirty="0" smtClean="0"/>
              <a:t>obostrano sa </a:t>
            </a:r>
            <a:r>
              <a:rPr lang="sr-Latn-RS" dirty="0"/>
              <a:t>odsutnim punjenjem intrakranijalnih arterija (karotidne ili vertebro-bazilarne). </a:t>
            </a:r>
            <a:endParaRPr lang="sr-Latn-RS" dirty="0" smtClean="0"/>
          </a:p>
          <a:p>
            <a:r>
              <a:rPr lang="sr-Latn-RS" dirty="0" smtClean="0"/>
              <a:t>Edem mozga </a:t>
            </a:r>
            <a:r>
              <a:rPr lang="sr-Latn-RS" dirty="0"/>
              <a:t>sa gubitkom sive / bele materije, obliteracijom komora i bazalnih cisterni i pseudo-SAH u osnovi </a:t>
            </a:r>
            <a:r>
              <a:rPr lang="sr-Latn-RS" dirty="0" smtClean="0"/>
              <a:t>lobanje</a:t>
            </a:r>
          </a:p>
          <a:p>
            <a:r>
              <a:rPr lang="sr-Latn-RS" dirty="0" smtClean="0"/>
              <a:t>Izrazite </a:t>
            </a:r>
            <a:r>
              <a:rPr lang="sr-Latn-RS" dirty="0"/>
              <a:t>hipoksično-ishemijske povrede i </a:t>
            </a:r>
            <a:r>
              <a:rPr lang="sr-Latn-RS" dirty="0" smtClean="0"/>
              <a:t>nalaz ukazuje </a:t>
            </a:r>
            <a:r>
              <a:rPr lang="sr-Latn-RS" dirty="0"/>
              <a:t>na smrt mozga.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583" y="1132246"/>
            <a:ext cx="4721236" cy="508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1116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3" y="1153357"/>
            <a:ext cx="5231630" cy="52316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568" y="1153357"/>
            <a:ext cx="4857942" cy="523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205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	</a:t>
            </a:r>
            <a:endParaRPr lang="en-US" smtClean="0"/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>
          <a:xfrm>
            <a:off x="1591756" y="1014353"/>
            <a:ext cx="4040187" cy="639762"/>
          </a:xfrm>
        </p:spPr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K</a:t>
            </a:r>
            <a:r>
              <a:rPr lang="sr-Latn-RS" sz="4400" dirty="0" smtClean="0">
                <a:solidFill>
                  <a:schemeClr val="tx1"/>
                </a:solidFill>
              </a:rPr>
              <a:t>RIZA SVESTI</a:t>
            </a:r>
            <a:endParaRPr lang="en-US" sz="440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63750" y="2133600"/>
            <a:ext cx="3384550" cy="36718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sr-Latn-RS" dirty="0" smtClean="0">
              <a:solidFill>
                <a:srgbClr val="000066"/>
              </a:solidFill>
            </a:endParaRPr>
          </a:p>
          <a:p>
            <a:pPr>
              <a:defRPr/>
            </a:pPr>
            <a:endParaRPr lang="sr-Latn-RS" dirty="0" smtClean="0">
              <a:solidFill>
                <a:srgbClr val="000066"/>
              </a:solidFill>
            </a:endParaRPr>
          </a:p>
          <a:p>
            <a:pPr>
              <a:defRPr/>
            </a:pP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nagli</a:t>
            </a: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ranzitorni</a:t>
            </a:r>
          </a:p>
          <a:p>
            <a:pPr>
              <a:defRPr/>
            </a:pP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potpuni prekid svesti </a:t>
            </a:r>
          </a:p>
          <a:p>
            <a:pPr marL="0" indent="0">
              <a:buNone/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   ili ne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0126" y="2133600"/>
            <a:ext cx="3457575" cy="36718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sr-Latn-RS" dirty="0" smtClean="0"/>
          </a:p>
          <a:p>
            <a:pPr>
              <a:defRPr/>
            </a:pPr>
            <a:endParaRPr lang="sr-Latn-RS" dirty="0" smtClean="0"/>
          </a:p>
          <a:p>
            <a:pPr>
              <a:defRPr/>
            </a:pP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nagli</a:t>
            </a: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t</a:t>
            </a: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ranzitorni</a:t>
            </a:r>
          </a:p>
          <a:p>
            <a:pPr>
              <a:defRPr/>
            </a:pPr>
            <a:r>
              <a:rPr lang="sr-Latn-RS" dirty="0" smtClean="0">
                <a:solidFill>
                  <a:schemeClr val="tx1">
                    <a:lumMod val="50000"/>
                  </a:schemeClr>
                </a:solidFill>
              </a:rPr>
              <a:t>potpuni prekid svesti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0487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B411CF-1FCD-4EBE-989B-DB3E3A32BE35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20488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  <p:sp>
        <p:nvSpPr>
          <p:cNvPr id="20489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68FA19-BA2D-4583-96D5-EFAEAEAA0C5C}" type="slidenum">
              <a:rPr lang="en-US">
                <a:solidFill>
                  <a:schemeClr val="bg1"/>
                </a:solidFill>
              </a:rPr>
              <a:pPr/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200746" y="1002756"/>
            <a:ext cx="5436089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ts val="672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800" b="0" kern="1200" cap="none">
                <a:solidFill>
                  <a:schemeClr val="accent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b="1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sr-Latn-RS" sz="4400" dirty="0" smtClean="0">
                <a:solidFill>
                  <a:schemeClr val="tx1"/>
                </a:solidFill>
              </a:rPr>
              <a:t>GUBITAK SVESTI</a:t>
            </a:r>
            <a:endParaRPr lang="en-US" sz="4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76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Latn-RS" dirty="0" smtClean="0">
                <a:solidFill>
                  <a:schemeClr val="accent5">
                    <a:lumMod val="10000"/>
                  </a:schemeClr>
                </a:solidFill>
              </a:rPr>
              <a:t>		POREKLO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56932"/>
            <a:ext cx="3276599" cy="3318936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en-US" i="1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sr-Latn-RS" i="1" dirty="0" smtClean="0">
                <a:solidFill>
                  <a:schemeClr val="tx1">
                    <a:lumMod val="50000"/>
                  </a:schemeClr>
                </a:solidFill>
              </a:rPr>
              <a:t>epileptično</a:t>
            </a:r>
            <a:endParaRPr lang="sr-Latn-RS" i="1" dirty="0">
              <a:solidFill>
                <a:schemeClr val="tx1">
                  <a:lumMod val="50000"/>
                </a:schemeClr>
              </a:solidFill>
            </a:endParaRPr>
          </a:p>
          <a:p>
            <a:pPr>
              <a:defRPr/>
            </a:pPr>
            <a:r>
              <a:rPr lang="sr-Latn-RS" i="1" dirty="0">
                <a:solidFill>
                  <a:schemeClr val="tx1">
                    <a:lumMod val="50000"/>
                  </a:schemeClr>
                </a:solidFill>
              </a:rPr>
              <a:t>neepileptično:</a:t>
            </a: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ostali neurološki uzroci</a:t>
            </a: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metabolički uzroci</a:t>
            </a: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kardiološki</a:t>
            </a:r>
          </a:p>
          <a:p>
            <a:pPr>
              <a:defRPr/>
            </a:pPr>
            <a:r>
              <a:rPr lang="sr-Latn-RS" dirty="0">
                <a:solidFill>
                  <a:schemeClr val="tx1">
                    <a:lumMod val="50000"/>
                  </a:schemeClr>
                </a:solidFill>
              </a:rPr>
              <a:t>psihijatrijski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2DEDD67-2CBC-404E-8743-549460318353}" type="datetime3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 January 2021</a:t>
            </a:fld>
            <a:endParaRPr lang="en-US"/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D506A84-E753-4C70-8C1D-1D27E80FB943}" type="slidenum">
              <a:rPr lang="en-US">
                <a:solidFill>
                  <a:schemeClr val="bg1"/>
                </a:solidFill>
              </a:rPr>
              <a:pPr/>
              <a:t>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/>
              <a:t>Tranzitorni poremećaji svesti,KME</a:t>
            </a:r>
          </a:p>
        </p:txBody>
      </p:sp>
      <p:pic>
        <p:nvPicPr>
          <p:cNvPr id="21511" name="Picture 7" descr="13536_105934232755241_100000159935886_158405_7747045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970" y="2556932"/>
            <a:ext cx="3512727" cy="350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41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284</TotalTime>
  <Words>4347</Words>
  <Application>Microsoft Office PowerPoint</Application>
  <PresentationFormat>Widescreen</PresentationFormat>
  <Paragraphs>375</Paragraphs>
  <Slides>76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4" baseType="lpstr">
      <vt:lpstr>Arial</vt:lpstr>
      <vt:lpstr>Calibri</vt:lpstr>
      <vt:lpstr>Garamond</vt:lpstr>
      <vt:lpstr>Symbol</vt:lpstr>
      <vt:lpstr>Times New Roman</vt:lpstr>
      <vt:lpstr>Wingdings</vt:lpstr>
      <vt:lpstr>Organic</vt:lpstr>
      <vt:lpstr>Microsoft Excel 97-2003 Worksheet</vt:lpstr>
      <vt:lpstr>  Epizodični poremećaji svesti, delirijum i koma </vt:lpstr>
      <vt:lpstr>SVEST SE SASTOJI IZ DVE KOMPONENTE</vt:lpstr>
      <vt:lpstr> SVESNOST</vt:lpstr>
      <vt:lpstr> BUDNOST </vt:lpstr>
      <vt:lpstr>PowerPoint Presentation</vt:lpstr>
      <vt:lpstr>Termini u svakodnevnoj praksi</vt:lpstr>
      <vt:lpstr>Urgentni centar, KC Kragujevac</vt:lpstr>
      <vt:lpstr> </vt:lpstr>
      <vt:lpstr>  POREKLO</vt:lpstr>
      <vt:lpstr>SINKOPA</vt:lpstr>
      <vt:lpstr>PowerPoint Presentation</vt:lpstr>
      <vt:lpstr>KLINIČKA SLIKA SINKOPE</vt:lpstr>
      <vt:lpstr>KLINIČKA SLIKA SINKOPE</vt:lpstr>
      <vt:lpstr>KLINIČKA SLIKA SINKOPE</vt:lpstr>
      <vt:lpstr>PowerPoint Presentation</vt:lpstr>
      <vt:lpstr>ETIOLOGIJA SINKOPE</vt:lpstr>
      <vt:lpstr>A) REFLEKSNI SINKOPALNI NAPADI</vt:lpstr>
      <vt:lpstr>A) REFLEKSNI SINKOPALNI NAPADI</vt:lpstr>
      <vt:lpstr>A) REFLEKSNI SINKOPALNI NAPADI</vt:lpstr>
      <vt:lpstr>A) REFLEKSNI SINKOPALNI NAPADI</vt:lpstr>
      <vt:lpstr>(B) SINKOPE KAO POSLEDICA AUTONOMNIH POREMEĆAJA</vt:lpstr>
      <vt:lpstr>(C) SINKOPE IZAZVANE POREMEĆAJIMA MOŽDANE CIRKULACIJE</vt:lpstr>
      <vt:lpstr>D) KARDIOGENE SINKOPE</vt:lpstr>
      <vt:lpstr>(E) AFEKTIVNI SPAZMI</vt:lpstr>
      <vt:lpstr>PowerPoint Presentation</vt:lpstr>
      <vt:lpstr> “Gubitak svesti” epileptičnog porekla</vt:lpstr>
      <vt:lpstr>Prevalencija (/1000) neuroloških bolesti (27658 osoba)</vt:lpstr>
      <vt:lpstr>Epilepsija </vt:lpstr>
      <vt:lpstr>      Odlike epileptičkog napada</vt:lpstr>
      <vt:lpstr>PowerPoint Presentation</vt:lpstr>
      <vt:lpstr>Definicija neepileptičkog napada</vt:lpstr>
      <vt:lpstr>HIPOGLIKEMIJA</vt:lpstr>
      <vt:lpstr>NAPADI PADANJA (DROP ATACI)</vt:lpstr>
      <vt:lpstr>NAPADI PADANJA (DROP ATACI)</vt:lpstr>
      <vt:lpstr>PowerPoint Presentation</vt:lpstr>
      <vt:lpstr>LEČENJE</vt:lpstr>
      <vt:lpstr>KOMA</vt:lpstr>
      <vt:lpstr>KOMA</vt:lpstr>
      <vt:lpstr>PowerPoint Presentation</vt:lpstr>
      <vt:lpstr>ANAMNESTIČKI PODACI</vt:lpstr>
      <vt:lpstr>СОМАТСКИ ПРЕГЛЕД</vt:lpstr>
      <vt:lpstr>СОМАТСКИ ПРЕГЛЕД</vt:lpstr>
      <vt:lpstr>СОМАТСКИ ПРЕГЛЕД</vt:lpstr>
      <vt:lpstr>СОМАТСКИ ПРЕГЛЕД</vt:lpstr>
      <vt:lpstr>PowerPoint Presentation</vt:lpstr>
      <vt:lpstr>СОМАТСКИ ПРЕГЛЕД</vt:lpstr>
      <vt:lpstr>PowerPoint Presentation</vt:lpstr>
      <vt:lpstr>СОМАТСКИ ПРЕГЛЕД</vt:lpstr>
      <vt:lpstr>СОМАТСКИ ПРЕГЛЕД</vt:lpstr>
      <vt:lpstr>СОМАТСКИ ПРЕГЛЕД</vt:lpstr>
      <vt:lpstr>СОМАТСКИ ПРЕГЛЕД</vt:lpstr>
      <vt:lpstr>PowerPoint Presentation</vt:lpstr>
      <vt:lpstr> DIJAGNOSTIČKE PROCEDURE I HITNE TERAPIJSKE MERE  </vt:lpstr>
      <vt:lpstr>PowerPoint Presentation</vt:lpstr>
      <vt:lpstr> DIJAGNOSTIČKE PROCEDURE I HITNE TERAPIJSKE MERE  </vt:lpstr>
      <vt:lpstr>PowerPoint Presentation</vt:lpstr>
      <vt:lpstr>DELIRIJUM</vt:lpstr>
      <vt:lpstr>DELIRIJUM</vt:lpstr>
      <vt:lpstr>PowerPoint Presentation</vt:lpstr>
      <vt:lpstr>   Hospitalna prevalenca delirijuma kod bolesnika u jedinici intenzivne terapije i nege neuroloških bolesnika   </vt:lpstr>
      <vt:lpstr>PowerPoint Presentation</vt:lpstr>
      <vt:lpstr>KLINIČKA SLIKA</vt:lpstr>
      <vt:lpstr>PowerPoint Presentation</vt:lpstr>
      <vt:lpstr>PowerPoint Presentation</vt:lpstr>
      <vt:lpstr>DIJAGNOSTIČKI KRITERIJUMI</vt:lpstr>
      <vt:lpstr>PowerPoint Presentation</vt:lpstr>
      <vt:lpstr>PowerPoint Presentation</vt:lpstr>
      <vt:lpstr>LEČENJE DELIRIJUMA</vt:lpstr>
      <vt:lpstr>LEČENJE DELIRIJUMA</vt:lpstr>
      <vt:lpstr>MOŽDANA SMRT </vt:lpstr>
      <vt:lpstr>MOŽDANA SMRT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Epizodični poremećaji svesti, delirijum i koma</dc:title>
  <dc:creator>AleksAnDar</dc:creator>
  <cp:lastModifiedBy>AleksAnDar</cp:lastModifiedBy>
  <cp:revision>34</cp:revision>
  <dcterms:created xsi:type="dcterms:W3CDTF">2021-01-19T16:36:09Z</dcterms:created>
  <dcterms:modified xsi:type="dcterms:W3CDTF">2021-01-31T10:13:48Z</dcterms:modified>
</cp:coreProperties>
</file>